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2"/>
  </p:sldMasterIdLst>
  <p:notesMasterIdLst>
    <p:notesMasterId r:id="rId13"/>
  </p:notesMasterIdLst>
  <p:handoutMasterIdLst>
    <p:handoutMasterId r:id="rId14"/>
  </p:handoutMasterIdLst>
  <p:sldIdLst>
    <p:sldId id="256" r:id="rId3"/>
    <p:sldId id="257" r:id="rId4"/>
    <p:sldId id="267" r:id="rId5"/>
    <p:sldId id="268" r:id="rId6"/>
    <p:sldId id="269" r:id="rId7"/>
    <p:sldId id="258" r:id="rId8"/>
    <p:sldId id="260" r:id="rId9"/>
    <p:sldId id="261" r:id="rId10"/>
    <p:sldId id="263" r:id="rId11"/>
    <p:sldId id="266" r:id="rId12"/>
  </p:sldIdLst>
  <p:sldSz cx="12188825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E25E649-3F16-4E02-A733-19D2CDBF48F0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5274" autoAdjust="0"/>
  </p:normalViewPr>
  <p:slideViewPr>
    <p:cSldViewPr>
      <p:cViewPr varScale="1">
        <p:scale>
          <a:sx n="55" d="100"/>
          <a:sy n="55" d="100"/>
        </p:scale>
        <p:origin x="614" y="43"/>
      </p:cViewPr>
      <p:guideLst>
        <p:guide pos="3839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63" d="100"/>
          <a:sy n="63" d="100"/>
        </p:scale>
        <p:origin x="1986" y="10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84AA43A-3F76-4A13-9CD6-36134EB429E3}" type="datetimeFigureOut">
              <a:rPr lang="en-US"/>
              <a:t>5/24/2017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850423A-8BCE-448E-A97B-03A88B2B12C1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51395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5F674A4F-2B7A-4ECB-A400-260B2FFC03C1}" type="datetimeFigureOut">
              <a:rPr lang="en-US"/>
              <a:t>5/24/2017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696913"/>
            <a:ext cx="6194425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1F2A70B-78F2-4DCF-B53B-C990D2FAFB8A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115705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2413" y="1905000"/>
            <a:ext cx="9144000" cy="2667000"/>
          </a:xfrm>
        </p:spPr>
        <p:txBody>
          <a:bodyPr>
            <a:no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2413" y="5105400"/>
            <a:ext cx="9143999" cy="1066800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grpSp>
        <p:nvGrpSpPr>
          <p:cNvPr id="256" name="line"/>
          <p:cNvGrpSpPr/>
          <p:nvPr/>
        </p:nvGrpSpPr>
        <p:grpSpPr bwMode="invGray">
          <a:xfrm>
            <a:off x="1584896" y="4724400"/>
            <a:ext cx="8631936" cy="64008"/>
            <a:chOff x="-4110038" y="2703513"/>
            <a:chExt cx="17394239" cy="160336"/>
          </a:xfrm>
          <a:solidFill>
            <a:schemeClr val="accent1"/>
          </a:solidFill>
        </p:grpSpPr>
        <p:sp>
          <p:nvSpPr>
            <p:cNvPr id="257" name="Freeform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8" name="Freeform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9" name="Freeform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0" name="Freeform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1" name="Freeform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2" name="Freeform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3" name="Freeform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4" name="Freeform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5" name="Freeform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6" name="Freeform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7" name="Freeform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8" name="Freeform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9" name="Freeform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0" name="Freeform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1" name="Freeform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2" name="Freeform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3" name="Freeform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4" name="Freeform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5" name="Freeform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6" name="Freeform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7" name="Freeform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8" name="Freeform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9" name="Freeform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0" name="Freeform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1" name="Freeform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2" name="Freeform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3" name="Freeform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4" name="Freeform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5" name="Freeform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6" name="Freeform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7" name="Freeform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8" name="Freeform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9" name="Freeform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0" name="Freeform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1" name="Freeform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2" name="Freeform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3" name="Freeform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4" name="Freeform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5" name="Freeform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6" name="Freeform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7" name="Freeform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8" name="Freeform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9" name="Freeform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0" name="Freeform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1" name="Freeform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2" name="Freeform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3" name="Freeform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4" name="Freeform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5" name="Freeform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6" name="Freeform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7" name="Freeform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8" name="Freeform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9" name="Freeform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0" name="Freeform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1" name="Freeform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2" name="Freeform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3" name="Freeform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4" name="Freeform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5" name="Freeform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6" name="Freeform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7" name="Freeform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8" name="Freeform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9" name="Freeform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0" name="Freeform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1" name="Freeform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2" name="Freeform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3" name="Freeform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4" name="Freeform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5" name="Freeform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6" name="Freeform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7" name="Freeform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8" name="Freeform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9" name="Freeform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0" name="Freeform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1" name="Freeform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2" name="Freeform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3" name="Freeform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4" name="Freeform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5" name="Freeform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6" name="Freeform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7" name="Freeform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8" name="Freeform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9" name="Freeform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0" name="Freeform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1" name="Freeform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2" name="Freeform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3" name="Freeform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4" name="Freeform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5" name="Freeform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6" name="Freeform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7" name="Freeform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8" name="Freeform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9" name="Freeform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0" name="Freeform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1" name="Freeform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2" name="Freeform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3" name="Freeform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4" name="Freeform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5" name="Freeform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6" name="Freeform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7" name="Freeform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8" name="Freeform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9" name="Freeform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0" name="Freeform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1" name="Freeform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2" name="Freeform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3" name="Freeform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4" name="Freeform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5" name="Freeform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6" name="Freeform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7" name="Freeform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8" name="Freeform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9" name="Freeform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0" name="Freeform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1" name="Freeform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2" name="Freeform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3" name="Freeform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4" name="Freeform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5" name="Freeform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6" name="Freeform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7" name="Freeform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8" name="Freeform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9" name="Freeform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674356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line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8" name="Freeform 7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8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8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 marL="1956816">
              <a:defRPr/>
            </a:lvl6pPr>
            <a:lvl7pPr marL="1956816">
              <a:defRPr/>
            </a:lvl7pPr>
            <a:lvl8pPr marL="1956816">
              <a:defRPr/>
            </a:lvl8pPr>
            <a:lvl9pPr marL="1956816"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5/24/2017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26793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line"/>
          <p:cNvGrpSpPr/>
          <p:nvPr/>
        </p:nvGrpSpPr>
        <p:grpSpPr bwMode="invGray">
          <a:xfrm rot="5400000">
            <a:off x="6864412" y="3472598"/>
            <a:ext cx="6492240" cy="64008"/>
            <a:chOff x="1522413" y="1514475"/>
            <a:chExt cx="10569575" cy="64008"/>
          </a:xfrm>
        </p:grpSpPr>
        <p:sp>
          <p:nvSpPr>
            <p:cNvPr id="8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9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0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8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8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361612" y="274639"/>
            <a:ext cx="1371600" cy="590174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8012" y="277813"/>
            <a:ext cx="9144001" cy="5898573"/>
          </a:xfrm>
        </p:spPr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5/24/2017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11791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7" name="line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68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9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0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4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4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 marL="548640">
              <a:defRPr/>
            </a:lvl2pPr>
            <a:lvl3pPr marL="777240">
              <a:defRPr/>
            </a:lvl3pPr>
            <a:lvl4pPr marL="1005840">
              <a:defRPr/>
            </a:lvl4pPr>
            <a:lvl5pPr marL="1234440">
              <a:defRPr/>
            </a:lvl5pPr>
            <a:lvl6pPr marL="1463040">
              <a:defRPr baseline="0"/>
            </a:lvl6pPr>
            <a:lvl7pPr marL="1691640">
              <a:defRPr baseline="0"/>
            </a:lvl7pPr>
            <a:lvl8pPr marL="1920240">
              <a:defRPr baseline="0"/>
            </a:lvl8pPr>
            <a:lvl9pPr marL="2148840">
              <a:defRPr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5/24/2017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14472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5" name="line"/>
          <p:cNvGrpSpPr/>
          <p:nvPr/>
        </p:nvGrpSpPr>
        <p:grpSpPr bwMode="invGray">
          <a:xfrm>
            <a:off x="1584896" y="4724400"/>
            <a:ext cx="8631936" cy="64008"/>
            <a:chOff x="-4110038" y="2703513"/>
            <a:chExt cx="17394239" cy="160336"/>
          </a:xfrm>
          <a:solidFill>
            <a:schemeClr val="accent1"/>
          </a:solidFill>
        </p:grpSpPr>
        <p:sp>
          <p:nvSpPr>
            <p:cNvPr id="256" name="Freeform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7" name="Freeform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8" name="Freeform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9" name="Freeform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0" name="Freeform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1" name="Freeform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2" name="Freeform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3" name="Freeform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4" name="Freeform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5" name="Freeform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6" name="Freeform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7" name="Freeform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8" name="Freeform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9" name="Freeform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0" name="Freeform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1" name="Freeform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2" name="Freeform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3" name="Freeform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4" name="Freeform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5" name="Freeform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6" name="Freeform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7" name="Freeform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8" name="Freeform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9" name="Freeform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0" name="Freeform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1" name="Freeform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2" name="Freeform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3" name="Freeform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4" name="Freeform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5" name="Freeform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6" name="Freeform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7" name="Freeform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8" name="Freeform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9" name="Freeform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0" name="Freeform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1" name="Freeform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2" name="Freeform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3" name="Freeform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4" name="Freeform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5" name="Freeform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6" name="Freeform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7" name="Freeform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8" name="Freeform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9" name="Freeform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0" name="Freeform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1" name="Freeform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2" name="Freeform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3" name="Freeform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4" name="Freeform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5" name="Freeform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6" name="Freeform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7" name="Freeform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8" name="Freeform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9" name="Freeform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0" name="Freeform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1" name="Freeform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2" name="Freeform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3" name="Freeform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4" name="Freeform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5" name="Freeform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6" name="Freeform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7" name="Freeform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8" name="Freeform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9" name="Freeform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0" name="Freeform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1" name="Freeform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2" name="Freeform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3" name="Freeform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4" name="Freeform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5" name="Freeform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6" name="Freeform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7" name="Freeform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8" name="Freeform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9" name="Freeform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0" name="Freeform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1" name="Freeform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2" name="Freeform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3" name="Freeform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4" name="Freeform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5" name="Freeform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6" name="Freeform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7" name="Freeform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8" name="Freeform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9" name="Freeform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0" name="Freeform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1" name="Freeform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2" name="Freeform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3" name="Freeform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4" name="Freeform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5" name="Freeform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6" name="Freeform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7" name="Freeform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8" name="Freeform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9" name="Freeform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0" name="Freeform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1" name="Freeform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2" name="Freeform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3" name="Freeform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4" name="Freeform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5" name="Freeform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6" name="Freeform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7" name="Freeform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8" name="Freeform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9" name="Freeform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0" name="Freeform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1" name="Freeform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2" name="Freeform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3" name="Freeform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4" name="Freeform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5" name="Freeform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6" name="Freeform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7" name="Freeform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8" name="Freeform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9" name="Freeform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0" name="Freeform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1" name="Freeform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2" name="Freeform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3" name="Freeform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4" name="Freeform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5" name="Freeform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6" name="Freeform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7" name="Freeform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8" name="Freeform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3" y="1905000"/>
            <a:ext cx="9144000" cy="2667000"/>
          </a:xfrm>
        </p:spPr>
        <p:txBody>
          <a:bodyPr anchor="b">
            <a:noAutofit/>
          </a:bodyPr>
          <a:lstStyle>
            <a:lvl1pPr algn="l">
              <a:defRPr sz="44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413" y="5102525"/>
            <a:ext cx="9143999" cy="1069675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5/24/2017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58797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8" name="line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59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0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1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2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3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4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5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6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7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8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9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0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1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2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3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4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5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6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7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8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9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0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1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2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3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4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5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6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7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8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9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0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1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2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3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4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5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6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7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8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9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0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1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2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3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4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5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6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7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8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9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0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1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2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3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4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5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6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7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8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9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0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1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2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3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4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5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6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7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8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9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0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1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2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2413" y="1905000"/>
            <a:ext cx="4419599" cy="4267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46815" y="1905000"/>
            <a:ext cx="4419598" cy="4267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5/24/2017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83294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0" name="line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61" name="Freeform 16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2" name="Freeform 16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3" name="Freeform 16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4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5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6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7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8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9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0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1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2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3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4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5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6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7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8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9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0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1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2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3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4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5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6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7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8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9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0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1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2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3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4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5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6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7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8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9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0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1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2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3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4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5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6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7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8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9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0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1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2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3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4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5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6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7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8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9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0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1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2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3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4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5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6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7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8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9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0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1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2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3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4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413" y="1905000"/>
            <a:ext cx="4416552" cy="76200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2413" y="2819399"/>
            <a:ext cx="4416552" cy="33528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49860" y="1905000"/>
            <a:ext cx="4416552" cy="76200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49860" y="2819399"/>
            <a:ext cx="4416552" cy="33528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 marL="1956816"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/>
            </a:lvl8pPr>
            <a:lvl9pPr marL="1956816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5/24/2017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82491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6" name="line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57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58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59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0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1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2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3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4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5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6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7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8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9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0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1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2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3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4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5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6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7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8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9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0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1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2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3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4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5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6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7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8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9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0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1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2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3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4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5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6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7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8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9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0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1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2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3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4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5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6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7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8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9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0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1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2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3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4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5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6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7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8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9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0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1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2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3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4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5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6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7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8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9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0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5/24/2017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31561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5/24/2017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05966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5" name="frame"/>
          <p:cNvGrpSpPr/>
          <p:nvPr/>
        </p:nvGrpSpPr>
        <p:grpSpPr bwMode="invGray">
          <a:xfrm>
            <a:off x="4417839" y="1630821"/>
            <a:ext cx="6291028" cy="4575885"/>
            <a:chOff x="4417839" y="1630821"/>
            <a:chExt cx="6291028" cy="4575885"/>
          </a:xfrm>
        </p:grpSpPr>
        <p:grpSp>
          <p:nvGrpSpPr>
            <p:cNvPr id="616" name="Group 615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</p:grpSpPr>
          <p:grpSp>
            <p:nvGrpSpPr>
              <p:cNvPr id="768" name="Group 76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844" name="Freeform 84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5" name="Freeform 84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6" name="Freeform 84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7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8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9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0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1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2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3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4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5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6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7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8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9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0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1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2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3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4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5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6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7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8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9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0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1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2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3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4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5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6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7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8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9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0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1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2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3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4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5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6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7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8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9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0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1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2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3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4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5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6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7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8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9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0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1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2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3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4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5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6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7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8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9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0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1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2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3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4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5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6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7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769" name="Group 76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770" name="Freeform 76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1" name="Freeform 77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2" name="Freeform 77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3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4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5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6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7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8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9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0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1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2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3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4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5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6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7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8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9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0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1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2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3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4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5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6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7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8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9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0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1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2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3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4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5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6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7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8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9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0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1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2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3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4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5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6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7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8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9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0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1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2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3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4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5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6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7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8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9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0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1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2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3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4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5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6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7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8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9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0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1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2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3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</p:grpSp>
        <p:grpSp>
          <p:nvGrpSpPr>
            <p:cNvPr id="617" name="Group 616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</p:grpSpPr>
          <p:grpSp>
            <p:nvGrpSpPr>
              <p:cNvPr id="618" name="Group 61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94" name="Freeform 69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5" name="Freeform 69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6" name="Freeform 69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7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8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9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0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1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2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3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4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5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6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7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8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9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0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1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2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3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4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5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6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7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8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9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0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1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2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3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4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5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6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7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8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9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0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1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2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3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4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5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6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7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8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9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0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1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2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3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4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5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6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7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8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9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0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1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2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3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4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5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6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7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8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9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0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1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2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3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4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5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6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7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619" name="Group 61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20" name="Freeform 61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1" name="Freeform 62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2" name="Freeform 62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3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4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5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6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7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8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9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0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1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2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3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4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5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6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7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8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9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0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1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2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3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4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5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6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7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8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9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0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1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2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3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4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5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6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7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8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9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0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1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2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3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4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5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6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7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8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9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0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1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2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3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4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5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6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7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8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9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0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1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2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3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4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5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6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7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8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9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0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1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2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3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anchor="b">
            <a:noAutofit/>
          </a:bodyPr>
          <a:lstStyle>
            <a:lvl1pPr algn="l">
              <a:defRPr sz="32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0022" y="1905000"/>
            <a:ext cx="5669280" cy="40386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 baseline="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2413" y="3429000"/>
            <a:ext cx="2743200" cy="2743200"/>
          </a:xfrm>
        </p:spPr>
        <p:txBody>
          <a:bodyPr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5/24/2017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62116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" name="frame"/>
          <p:cNvGrpSpPr/>
          <p:nvPr/>
        </p:nvGrpSpPr>
        <p:grpSpPr bwMode="invGray">
          <a:xfrm flipH="1">
            <a:off x="1447500" y="1630821"/>
            <a:ext cx="6291028" cy="4575885"/>
            <a:chOff x="4417839" y="1630821"/>
            <a:chExt cx="6291028" cy="4575885"/>
          </a:xfrm>
        </p:grpSpPr>
        <p:grpSp>
          <p:nvGrpSpPr>
            <p:cNvPr id="615" name="Group 614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</p:grpSpPr>
          <p:grpSp>
            <p:nvGrpSpPr>
              <p:cNvPr id="767" name="Group 76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843" name="Freeform 84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4" name="Freeform 84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5" name="Freeform 84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6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7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8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9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0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1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2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3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4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5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6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7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8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9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0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1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2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3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4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5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6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7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8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9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0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1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2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3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4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5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6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7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8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9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0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1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2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3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4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5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6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7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8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9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0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1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2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3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4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5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6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7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8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9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0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1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2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3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4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5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6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7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8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9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0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1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2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3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4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5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6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768" name="Group 76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769" name="Freeform 76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0" name="Freeform 76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1" name="Freeform 77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2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3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4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5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6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7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8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9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0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1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2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3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4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5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6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7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8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9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0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1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2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3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4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5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6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7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8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9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0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1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2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3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4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5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6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7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8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9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0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1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2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3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4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5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6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7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8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9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0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1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2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3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4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5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6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7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8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9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0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1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2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3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4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5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6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7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8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9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0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1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2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</p:grpSp>
        <p:grpSp>
          <p:nvGrpSpPr>
            <p:cNvPr id="616" name="Group 615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</p:grpSpPr>
          <p:grpSp>
            <p:nvGrpSpPr>
              <p:cNvPr id="617" name="Group 61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93" name="Freeform 69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4" name="Freeform 69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5" name="Freeform 69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6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7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8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9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0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1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2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3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4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5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6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7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8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9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0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1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2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3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4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5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6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7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8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9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0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1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2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3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4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5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6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7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8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9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0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1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2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3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4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5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6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7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8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9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0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1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2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3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4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5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6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7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8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9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0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1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2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3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4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5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6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7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8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9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0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1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2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3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4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5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6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618" name="Group 61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19" name="Freeform 61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0" name="Freeform 61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1" name="Freeform 62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2" name="Freeform 621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3" name="Freeform 622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4" name="Freeform 623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5" name="Freeform 624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6" name="Freeform 625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7" name="Freeform 626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8" name="Freeform 627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9" name="Freeform 628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0" name="Freeform 629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1" name="Freeform 630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2" name="Freeform 631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3" name="Freeform 632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4" name="Freeform 633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5" name="Freeform 634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6" name="Freeform 635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7" name="Freeform 636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8" name="Freeform 637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9" name="Freeform 638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0" name="Freeform 639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1" name="Freeform 640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2" name="Freeform 641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3" name="Freeform 642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4" name="Freeform 643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5" name="Freeform 644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6" name="Freeform 645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7" name="Freeform 646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8" name="Freeform 647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9" name="Freeform 648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0" name="Freeform 649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1" name="Freeform 650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2" name="Freeform 651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3" name="Freeform 652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4" name="Freeform 653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5" name="Freeform 654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6" name="Freeform 655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7" name="Freeform 656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8" name="Freeform 657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9" name="Freeform 658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0" name="Freeform 659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1" name="Freeform 660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2" name="Freeform 661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3" name="Freeform 662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4" name="Freeform 663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5" name="Freeform 664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6" name="Freeform 665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7" name="Freeform 666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8" name="Freeform 667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9" name="Freeform 668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0" name="Freeform 669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1" name="Freeform 670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2" name="Freeform 671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3" name="Freeform 672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4" name="Freeform 673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5" name="Freeform 674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6" name="Freeform 675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7" name="Freeform 676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8" name="Freeform 677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9" name="Freeform 678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0" name="Freeform 679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1" name="Freeform 680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2" name="Freeform 681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3" name="Freeform 682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4" name="Freeform 683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5" name="Freeform 684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6" name="Freeform 685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7" name="Freeform 686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8" name="Freeform 687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9" name="Freeform 688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0" name="Freeform 689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1" name="Freeform 690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2" name="Freeform 691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anchor="b">
            <a:noAutofit/>
          </a:bodyPr>
          <a:lstStyle>
            <a:lvl1pPr algn="l">
              <a:defRPr sz="32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45838" y="1884311"/>
            <a:ext cx="5669280" cy="4041648"/>
          </a:xfrm>
          <a:solidFill>
            <a:schemeClr val="bg1"/>
          </a:solidFill>
        </p:spPr>
        <p:txBody>
          <a:bodyPr tIns="91440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05959" y="3411748"/>
            <a:ext cx="2743200" cy="2743200"/>
          </a:xfrm>
        </p:spPr>
        <p:txBody>
          <a:bodyPr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5/24/2017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17694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414" y="1905000"/>
            <a:ext cx="9144000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75612" y="6400801"/>
            <a:ext cx="1243859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FE8FB1-0A7A-443E-AAF7-31D4FA1AA312}" type="datetimeFigureOut">
              <a:rPr lang="en-US"/>
              <a:pPr/>
              <a:t>5/24/2017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22413" y="6400801"/>
            <a:ext cx="6324599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523412" y="6400801"/>
            <a:ext cx="1143002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BA54BD-C84D-46CE-8B72-31BFB26ABA43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3563648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lnSpc>
          <a:spcPct val="90000"/>
        </a:lnSpc>
        <a:spcBef>
          <a:spcPts val="1800"/>
        </a:spcBef>
        <a:buSzPct val="100000"/>
        <a:buFont typeface="Arial" pitchFamily="34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76072" indent="-27432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046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332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618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9476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1762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Challenges Faced by “Gifted Learners”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Marked Tree Public Schools </a:t>
            </a:r>
            <a:endParaRPr lang="en-US" dirty="0" smtClean="0"/>
          </a:p>
          <a:p>
            <a:r>
              <a:rPr lang="en-US" dirty="0" smtClean="0"/>
              <a:t>G.T. Coordinator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0111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 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751012" y="1828800"/>
            <a:ext cx="5715000" cy="51337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000" dirty="0" smtClean="0"/>
              <a:t>Crocker, T. (2004) “underachievement: is our vision too narrowed and blinkered? 131: 10-14.</a:t>
            </a:r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000" dirty="0" err="1" smtClean="0"/>
              <a:t>Diezmann</a:t>
            </a:r>
            <a:r>
              <a:rPr lang="en-US" sz="2000" dirty="0" smtClean="0"/>
              <a:t>, C.M. Watters, J.J. (2006) “Balancing Opportunities for Learning and Practicing for Gifted Students” in Curriculum Matters 5(1):3-5.</a:t>
            </a:r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000" dirty="0" smtClean="0"/>
              <a:t>Farmer, D. (Ed.) Gifted Children Need Help? A guide for parents and teachers. </a:t>
            </a:r>
            <a:r>
              <a:rPr lang="en-US" sz="2000" dirty="0" err="1" smtClean="0"/>
              <a:t>Strathfield</a:t>
            </a:r>
            <a:r>
              <a:rPr lang="en-US" sz="2000" dirty="0" smtClean="0"/>
              <a:t>: NSW Association for Gifted and Talented Children (1993).</a:t>
            </a:r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000" dirty="0" err="1" smtClean="0"/>
              <a:t>Langrehr</a:t>
            </a:r>
            <a:r>
              <a:rPr lang="en-US" sz="2000" dirty="0" smtClean="0"/>
              <a:t>, J. “New ways for identifying gifted thinkers.” in Gifted 140: 11-14 </a:t>
            </a:r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000" dirty="0" smtClean="0"/>
              <a:t>Yeung, A.S.: Chow, A.P.Y; Chow, P.C.W. and Liu, W.P. (2006) “Self-concept of gifted students: the reddening and blackening effects” in AARE 2005 International education research conference: Association for Research in </a:t>
            </a:r>
            <a:r>
              <a:rPr lang="en-US" sz="2000" dirty="0" err="1" smtClean="0"/>
              <a:t>Eduation</a:t>
            </a:r>
            <a:r>
              <a:rPr lang="en-US" sz="2000" dirty="0" smtClean="0"/>
              <a:t>, 27, Nov – 1 Dec. 2005.  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/>
              <a:t>For additional information, please contact the G.T. Coordinator. 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0959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Disadvantage</a:t>
            </a: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1522414" y="1905000"/>
            <a:ext cx="9144000" cy="4572000"/>
          </a:xfrm>
        </p:spPr>
        <p:txBody>
          <a:bodyPr>
            <a:normAutofit lnSpcReduction="10000"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Gifted learners, although possessing higher levels of intelligence, are disadvantaged in the sense that they frequently do not, or are not given opportunities, to reach their full potential. (Farmer, 1993) </a:t>
            </a:r>
          </a:p>
          <a:p>
            <a:r>
              <a:rPr lang="en-US" dirty="0" smtClean="0"/>
              <a:t>Gifted learners are labeled as “gifted,” “talented,” “underachievers,” “educationally disadvantaged” or “special needs.” </a:t>
            </a:r>
          </a:p>
          <a:p>
            <a:r>
              <a:rPr lang="en-US" dirty="0" smtClean="0"/>
              <a:t>Why? According to studies, schools are unaware how to appropriately cater to their needs (</a:t>
            </a:r>
            <a:r>
              <a:rPr lang="en-US" dirty="0" err="1" smtClean="0"/>
              <a:t>diezmann</a:t>
            </a:r>
            <a:r>
              <a:rPr lang="en-US" dirty="0" smtClean="0"/>
              <a:t>&amp; Watters, 2001: </a:t>
            </a:r>
            <a:r>
              <a:rPr lang="en-US" dirty="0" err="1" smtClean="0"/>
              <a:t>Langrehr</a:t>
            </a:r>
            <a:r>
              <a:rPr lang="en-US" dirty="0" smtClean="0"/>
              <a:t>, 2006). 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saturation sat="33000"/>
                    </a14:imgEffect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1012" y="1676400"/>
            <a:ext cx="1600200" cy="1550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8536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Traditionally Identified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2414" y="1905000"/>
            <a:ext cx="9144000" cy="37338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Typically, students are identified based on their I.Q. score. The learner is typically one with a higher-than-average IQ score. </a:t>
            </a:r>
          </a:p>
          <a:p>
            <a:r>
              <a:rPr lang="en-US" dirty="0" smtClean="0"/>
              <a:t>Top 2-7% of standardized IQ score. </a:t>
            </a:r>
          </a:p>
          <a:p>
            <a:r>
              <a:rPr lang="en-US" dirty="0" smtClean="0"/>
              <a:t>Approximately 130+ of IQ composite score (although, “cut-off” scores are not permitted during identification)</a:t>
            </a:r>
          </a:p>
          <a:p>
            <a:pPr marL="0" indent="0">
              <a:buNone/>
            </a:pPr>
            <a:r>
              <a:rPr lang="en-US" dirty="0" smtClean="0"/>
              <a:t>Studies suggest to assess the “creative-critical thinking” and using IQ for placement is the first way the group may be disadvantaged. 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5212" y="5257800"/>
            <a:ext cx="1455877" cy="1452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5807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Failure to Meet Needs of Gifted 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1522413" y="1905000"/>
            <a:ext cx="10058399" cy="4191000"/>
          </a:xfrm>
        </p:spPr>
        <p:txBody>
          <a:bodyPr>
            <a:normAutofit/>
          </a:bodyPr>
          <a:lstStyle/>
          <a:p>
            <a:r>
              <a:rPr lang="en-US" dirty="0" smtClean="0"/>
              <a:t>Gifted children have special learning needs, which if not met, can lead to: </a:t>
            </a:r>
          </a:p>
          <a:p>
            <a:pPr lvl="5">
              <a:buFont typeface="Wingdings" panose="05000000000000000000" pitchFamily="2" charset="2"/>
              <a:buChar char="Ø"/>
            </a:pPr>
            <a:r>
              <a:rPr lang="en-US" dirty="0" smtClean="0"/>
              <a:t> </a:t>
            </a:r>
            <a:r>
              <a:rPr lang="en-US" sz="2400" dirty="0" smtClean="0"/>
              <a:t>frustration</a:t>
            </a:r>
          </a:p>
          <a:p>
            <a:pPr lvl="5">
              <a:buFont typeface="Wingdings" panose="05000000000000000000" pitchFamily="2" charset="2"/>
              <a:buChar char="Ø"/>
            </a:pPr>
            <a:r>
              <a:rPr lang="en-US" sz="2400" dirty="0" smtClean="0"/>
              <a:t> a loss of self-esteem</a:t>
            </a:r>
          </a:p>
          <a:p>
            <a:pPr lvl="5">
              <a:buFont typeface="Wingdings" panose="05000000000000000000" pitchFamily="2" charset="2"/>
              <a:buChar char="Ø"/>
            </a:pPr>
            <a:r>
              <a:rPr lang="en-US" sz="2400" dirty="0" smtClean="0"/>
              <a:t> boredom</a:t>
            </a:r>
          </a:p>
          <a:p>
            <a:pPr lvl="5">
              <a:buFont typeface="Wingdings" panose="05000000000000000000" pitchFamily="2" charset="2"/>
              <a:buChar char="Ø"/>
            </a:pPr>
            <a:r>
              <a:rPr lang="en-US" sz="2400" dirty="0"/>
              <a:t>l</a:t>
            </a:r>
            <a:r>
              <a:rPr lang="en-US" sz="2400" dirty="0" smtClean="0"/>
              <a:t>aziness</a:t>
            </a:r>
          </a:p>
          <a:p>
            <a:pPr lvl="5">
              <a:buFont typeface="Wingdings" panose="05000000000000000000" pitchFamily="2" charset="2"/>
              <a:buChar char="Ø"/>
            </a:pPr>
            <a:r>
              <a:rPr lang="en-US" sz="2400" dirty="0"/>
              <a:t>u</a:t>
            </a:r>
            <a:r>
              <a:rPr lang="en-US" sz="2400" dirty="0" smtClean="0"/>
              <a:t>nderachievement</a:t>
            </a:r>
            <a:endParaRPr lang="en-US" sz="2400" dirty="0"/>
          </a:p>
          <a:p>
            <a:pPr lvl="5">
              <a:buFont typeface="Wingdings" panose="05000000000000000000" pitchFamily="2" charset="2"/>
              <a:buChar char="Ø"/>
            </a:pPr>
            <a:r>
              <a:rPr lang="en-US" sz="2400" dirty="0"/>
              <a:t>d</a:t>
            </a:r>
            <a:r>
              <a:rPr lang="en-US" sz="2400" dirty="0" smtClean="0"/>
              <a:t>isinterested in learning</a:t>
            </a:r>
          </a:p>
          <a:p>
            <a:pPr marL="1728216" lvl="5" indent="0">
              <a:buNone/>
            </a:pPr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Failure to meet the needs of the gifted learner early, may create serious learning difficulties when faced with complex material in higher studies. </a:t>
            </a:r>
            <a:endParaRPr lang="en-US" sz="3200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212" y="2667000"/>
            <a:ext cx="2514600" cy="19362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730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Mindsets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1522413" y="1905000"/>
            <a:ext cx="10134599" cy="42672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The failure to identify exactly what is gifted has created a problem for the G.T. programs. </a:t>
            </a:r>
          </a:p>
          <a:p>
            <a:pPr marL="0" indent="0">
              <a:buNone/>
            </a:pPr>
            <a:r>
              <a:rPr lang="en-US" dirty="0" smtClean="0"/>
              <a:t>Within our nation, there is no exact definition for giftedness. Some states have certain IQ scores, while others require a much broader look at diverse criteria. In addition, there are two mindsets of giftedness: </a:t>
            </a:r>
          </a:p>
          <a:p>
            <a:pPr marL="0" indent="0">
              <a:buNone/>
            </a:pPr>
            <a:r>
              <a:rPr lang="en-US" dirty="0"/>
              <a:t>1st area- High Intelligence </a:t>
            </a:r>
          </a:p>
          <a:p>
            <a:pPr marL="0" indent="0">
              <a:buNone/>
            </a:pPr>
            <a:r>
              <a:rPr lang="en-US" dirty="0"/>
              <a:t>2nd- Creative Intelligence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“Giftedness” is primarily highlighted as one with a high I.Q., however data shows that the creative mind and critical mind need to be treated as equally gifted. (Langrehr-2006) </a:t>
            </a:r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6790" y="144133"/>
            <a:ext cx="1600200" cy="1733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95557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813" y="609600"/>
            <a:ext cx="10128698" cy="914400"/>
          </a:xfrm>
          <a:ln w="12700">
            <a:solidFill>
              <a:schemeClr val="tx1"/>
            </a:solidFill>
          </a:ln>
        </p:spPr>
        <p:txBody>
          <a:bodyPr/>
          <a:lstStyle/>
          <a:p>
            <a:r>
              <a:rPr lang="en-US" sz="2800" dirty="0" smtClean="0"/>
              <a:t>Big fish, Little Pond</a:t>
            </a:r>
            <a:br>
              <a:rPr lang="en-US" sz="2800" dirty="0" smtClean="0"/>
            </a:br>
            <a:r>
              <a:rPr lang="en-US" sz="2800" dirty="0" smtClean="0"/>
              <a:t> </a:t>
            </a:r>
            <a:endParaRPr lang="en-US" sz="2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1813" y="1676400"/>
            <a:ext cx="11430000" cy="4800600"/>
          </a:xfrm>
          <a:solidFill>
            <a:schemeClr val="bg2"/>
          </a:solidFill>
        </p:spPr>
        <p:txBody>
          <a:bodyPr/>
          <a:lstStyle/>
          <a:p>
            <a:r>
              <a:rPr lang="en-US" dirty="0" smtClean="0"/>
              <a:t>Another challenge for gifted students include trying to “fit in.” Problems that may emerge include: </a:t>
            </a:r>
          </a:p>
          <a:p>
            <a:r>
              <a:rPr lang="en-US" dirty="0" smtClean="0"/>
              <a:t>	. Socio-emotional problems </a:t>
            </a:r>
          </a:p>
          <a:p>
            <a:r>
              <a:rPr lang="en-US" dirty="0"/>
              <a:t>	</a:t>
            </a:r>
            <a:r>
              <a:rPr lang="en-US" dirty="0" smtClean="0"/>
              <a:t>. Isolation from peers</a:t>
            </a:r>
          </a:p>
          <a:p>
            <a:r>
              <a:rPr lang="en-US" dirty="0"/>
              <a:t>	</a:t>
            </a:r>
            <a:r>
              <a:rPr lang="en-US" dirty="0" smtClean="0"/>
              <a:t>. Pressure to conform- achieve at peers level</a:t>
            </a:r>
          </a:p>
          <a:p>
            <a:r>
              <a:rPr lang="en-US" dirty="0"/>
              <a:t>	</a:t>
            </a:r>
            <a:r>
              <a:rPr lang="en-US" dirty="0" smtClean="0"/>
              <a:t>. Resistance toward authority</a:t>
            </a:r>
          </a:p>
          <a:p>
            <a:r>
              <a:rPr lang="en-US" dirty="0"/>
              <a:t>	</a:t>
            </a:r>
            <a:r>
              <a:rPr lang="en-US" dirty="0" smtClean="0"/>
              <a:t>. Refusal to complete routine and repetitious work</a:t>
            </a:r>
          </a:p>
          <a:p>
            <a:r>
              <a:rPr lang="en-US" dirty="0"/>
              <a:t>	</a:t>
            </a:r>
            <a:r>
              <a:rPr lang="en-US" dirty="0" smtClean="0"/>
              <a:t>. Frustration with everyday life – “unnecessary practice” </a:t>
            </a:r>
          </a:p>
          <a:p>
            <a:r>
              <a:rPr lang="en-US" dirty="0"/>
              <a:t>	</a:t>
            </a:r>
            <a:r>
              <a:rPr lang="en-US" dirty="0" smtClean="0"/>
              <a:t>   of skills already mastered. </a:t>
            </a:r>
          </a:p>
          <a:p>
            <a:r>
              <a:rPr lang="en-US" dirty="0"/>
              <a:t>	</a:t>
            </a:r>
            <a:r>
              <a:rPr lang="en-US" dirty="0" smtClean="0"/>
              <a:t>. Sensitivity to higher expectations </a:t>
            </a:r>
          </a:p>
          <a:p>
            <a:r>
              <a:rPr lang="en-US" dirty="0"/>
              <a:t>	</a:t>
            </a:r>
            <a:r>
              <a:rPr lang="en-US" dirty="0" smtClean="0"/>
              <a:t>. Displacement or dissonance </a:t>
            </a:r>
          </a:p>
          <a:p>
            <a:r>
              <a:rPr lang="en-US" dirty="0"/>
              <a:t>	</a:t>
            </a:r>
            <a:r>
              <a:rPr lang="en-US" dirty="0" smtClean="0"/>
              <a:t>. Depression</a:t>
            </a:r>
          </a:p>
          <a:p>
            <a:r>
              <a:rPr lang="en-US" dirty="0"/>
              <a:t>	</a:t>
            </a:r>
            <a:r>
              <a:rPr lang="en-US" dirty="0" smtClean="0"/>
              <a:t>. Perfectionism  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684212" y="1371600"/>
            <a:ext cx="8763000" cy="0"/>
          </a:xfrm>
          <a:prstGeom prst="line">
            <a:avLst/>
          </a:prstGeom>
          <a:ln w="25400"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4707" y="3429000"/>
            <a:ext cx="3401269" cy="2362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7750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813" y="274638"/>
            <a:ext cx="10439398" cy="1020762"/>
          </a:xfrm>
        </p:spPr>
        <p:txBody>
          <a:bodyPr/>
          <a:lstStyle/>
          <a:p>
            <a:r>
              <a:rPr lang="en-US" dirty="0" smtClean="0"/>
              <a:t>Core Issue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224" y="1676399"/>
            <a:ext cx="10439399" cy="762000"/>
          </a:xfrm>
        </p:spPr>
        <p:txBody>
          <a:bodyPr/>
          <a:lstStyle/>
          <a:p>
            <a:r>
              <a:rPr lang="en-US" dirty="0" smtClean="0"/>
              <a:t>Gifted students are different from their peers and should be treated and taught using separate, often accelerated, methodology and pedagogy. 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8636" y="2514600"/>
            <a:ext cx="11353800" cy="39624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Suggestions to accommodate the challenges of the gifted: </a:t>
            </a:r>
          </a:p>
          <a:p>
            <a:pPr marL="0" indent="0">
              <a:buNone/>
            </a:pPr>
            <a:r>
              <a:rPr lang="en-US" dirty="0" smtClean="0"/>
              <a:t>. Develop a secure relationship with gifted student. </a:t>
            </a:r>
          </a:p>
          <a:p>
            <a:pPr marL="0" indent="0">
              <a:buNone/>
            </a:pPr>
            <a:r>
              <a:rPr lang="en-US" dirty="0" smtClean="0"/>
              <a:t>. Make provisions with appropriate academic challenges. </a:t>
            </a:r>
          </a:p>
          <a:p>
            <a:pPr marL="0" indent="0">
              <a:buNone/>
            </a:pPr>
            <a:r>
              <a:rPr lang="en-US" dirty="0" smtClean="0"/>
              <a:t>. Demonstrate respect  and support of  the gifted program. </a:t>
            </a:r>
          </a:p>
          <a:p>
            <a:pPr marL="0" indent="0">
              <a:buNone/>
            </a:pPr>
            <a:r>
              <a:rPr lang="en-US" dirty="0" smtClean="0"/>
              <a:t>. Allow for advanced intellectual studies.</a:t>
            </a:r>
          </a:p>
          <a:p>
            <a:pPr marL="0" indent="0">
              <a:buNone/>
            </a:pPr>
            <a:r>
              <a:rPr lang="en-US" dirty="0" smtClean="0"/>
              <a:t>. Recognize capabilities and adjust according to needs/abilities. </a:t>
            </a:r>
          </a:p>
          <a:p>
            <a:pPr marL="0" indent="0">
              <a:buNone/>
            </a:pPr>
            <a:r>
              <a:rPr lang="en-US" dirty="0" smtClean="0"/>
              <a:t>. Explore social interaction with both age and intellectual peers.</a:t>
            </a:r>
          </a:p>
          <a:p>
            <a:pPr marL="0" indent="0">
              <a:buNone/>
            </a:pPr>
            <a:r>
              <a:rPr lang="en-US" dirty="0" smtClean="0"/>
              <a:t>. Coordinate efforts of the school with the family and supplemental programs.   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8012" y="2971800"/>
            <a:ext cx="2857500" cy="2047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5151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Combat Tendency for Perfectionism 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674812" y="1828800"/>
            <a:ext cx="9829800" cy="44135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400" dirty="0" smtClean="0"/>
              <a:t>The tendency for gifted students to display the tendency for perfectionism can be combated through teaching study skills and academic planning. </a:t>
            </a:r>
          </a:p>
          <a:p>
            <a:pPr>
              <a:lnSpc>
                <a:spcPct val="90000"/>
              </a:lnSpc>
            </a:pPr>
            <a:endParaRPr lang="en-US" sz="2400" dirty="0" smtClean="0"/>
          </a:p>
          <a:p>
            <a:pPr>
              <a:lnSpc>
                <a:spcPct val="90000"/>
              </a:lnSpc>
            </a:pPr>
            <a:r>
              <a:rPr lang="en-US" sz="2400" dirty="0" smtClean="0"/>
              <a:t>. Make provisions within the G.T. program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. Recognize that G.T. students do not always keep a 4.0 GPA.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. Support the student and do not point out grades that are “less than perfect.” 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. Guide student to take proper courses throughout educational career.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. Allow students flexibility in the learning process. 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. Provide a “sense of direction.” 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. Recognize students that lack confidence, socially or academically, and provide much needed support. 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. Encourage G.T. students when behavior exhibits uncertainty. </a:t>
            </a:r>
            <a:endParaRPr lang="en-US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9612" y="76200"/>
            <a:ext cx="2362200" cy="157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5894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Combat the Challenges 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1828800"/>
            <a:ext cx="5714999" cy="4038600"/>
          </a:xfrm>
        </p:spPr>
        <p:txBody>
          <a:bodyPr>
            <a:normAutofit fontScale="92500" lnSpcReduction="1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Identify – Recognize gifted characteristics and refer students that exhibit traits associated with giftedness.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Educate – Seek knowledge within the field of gifted education.  Read correspondence offered by the program/  Attend in-service/ Provide differentiation when applicable.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Support- Provide support academically and affectively for the student. Demonstrate support for the program and respect for students.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Opportunities- Share opportunities and resources that may be beneficial to the student.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Give “equal opportunities” and recognize the other end of the spectrum. </a:t>
            </a:r>
            <a:endParaRPr lang="en-US" sz="20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6212" y="2667000"/>
            <a:ext cx="2457450" cy="285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7304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halkboard 16x9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/>
        </a:blipFill>
      </a:bgFillStyleLst>
    </a:fmtScheme>
  </a:themeElements>
  <a:objectDefaults>
    <a:spDef>
      <a:spPr>
        <a:ln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miter lim="800000"/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0F09A44C-857D-42FD-9219-94A36248C2C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Chalkboard education presentation (widescreen)</Template>
  <TotalTime>0</TotalTime>
  <Words>844</Words>
  <Application>Microsoft Office PowerPoint</Application>
  <PresentationFormat>Custom</PresentationFormat>
  <Paragraphs>80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Consolas</vt:lpstr>
      <vt:lpstr>Corbel</vt:lpstr>
      <vt:lpstr>Wingdings</vt:lpstr>
      <vt:lpstr>Chalkboard 16x9</vt:lpstr>
      <vt:lpstr>Challenges Faced by “Gifted Learners”</vt:lpstr>
      <vt:lpstr>Disadvantage</vt:lpstr>
      <vt:lpstr>Traditionally Identified </vt:lpstr>
      <vt:lpstr>Failure to Meet Needs of Gifted </vt:lpstr>
      <vt:lpstr>Two Mindsets</vt:lpstr>
      <vt:lpstr>Big fish, Little Pond  </vt:lpstr>
      <vt:lpstr>Core Issue </vt:lpstr>
      <vt:lpstr>Combat Tendency for Perfectionism </vt:lpstr>
      <vt:lpstr>Combat the Challenges </vt:lpstr>
      <vt:lpstr>References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2016-03-30T16:36:25Z</dcterms:created>
  <dcterms:modified xsi:type="dcterms:W3CDTF">2017-05-25T04:23:51Z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TC028048469991</vt:lpwstr>
  </property>
</Properties>
</file>