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7" r:id="rId20"/>
    <p:sldId id="273"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10/20/2017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chesskid.com/?m=chesskid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 About Chess </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Marked Tree Gifted &amp; Talented Program </a:t>
            </a:r>
          </a:p>
          <a:p>
            <a:pPr algn="just"/>
            <a:endParaRPr lang="en-US" sz="1800" i="1" dirty="0" smtClean="0"/>
          </a:p>
          <a:p>
            <a:pPr algn="just"/>
            <a:endParaRPr lang="en-US" sz="1800" i="1" dirty="0"/>
          </a:p>
          <a:p>
            <a:pPr algn="just"/>
            <a:endParaRPr lang="en-US" sz="1800" i="1" dirty="0" smtClean="0"/>
          </a:p>
          <a:p>
            <a:pPr algn="just"/>
            <a:endParaRPr lang="en-US" sz="1800" i="1" dirty="0"/>
          </a:p>
          <a:p>
            <a:pPr algn="just"/>
            <a:r>
              <a:rPr lang="en-US" sz="1800" i="1" dirty="0" smtClean="0"/>
              <a:t>Mrs. Teresa Rogers </a:t>
            </a:r>
          </a:p>
          <a:p>
            <a:pPr algn="just"/>
            <a:r>
              <a:rPr lang="en-US" sz="1800" i="1" dirty="0" smtClean="0"/>
              <a:t>G.T</a:t>
            </a:r>
            <a:r>
              <a:rPr lang="en-US" sz="1800" i="1" dirty="0" smtClean="0"/>
              <a:t>. Coordinator </a:t>
            </a:r>
            <a:endParaRPr lang="en-US" sz="18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5594" y="4366148"/>
            <a:ext cx="3371606" cy="2245568"/>
          </a:xfrm>
          <a:prstGeom prst="rect">
            <a:avLst/>
          </a:prstGeom>
        </p:spPr>
      </p:pic>
    </p:spTree>
    <p:extLst>
      <p:ext uri="{BB962C8B-B14F-4D97-AF65-F5344CB8AC3E}">
        <p14:creationId xmlns:p14="http://schemas.microsoft.com/office/powerpoint/2010/main" val="155388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5954" y="653143"/>
            <a:ext cx="10328365" cy="2862322"/>
          </a:xfrm>
          <a:prstGeom prst="rect">
            <a:avLst/>
          </a:prstGeom>
          <a:noFill/>
        </p:spPr>
        <p:txBody>
          <a:bodyPr wrap="square" rtlCol="0">
            <a:spAutoFit/>
          </a:bodyPr>
          <a:lstStyle/>
          <a:p>
            <a:pPr algn="ctr"/>
            <a:r>
              <a:rPr lang="en-US" b="1" dirty="0" smtClean="0"/>
              <a:t>KNIGHT </a:t>
            </a:r>
          </a:p>
          <a:p>
            <a:r>
              <a:rPr lang="en-US" dirty="0" smtClean="0"/>
              <a:t>The </a:t>
            </a:r>
            <a:r>
              <a:rPr lang="en-US" dirty="0"/>
              <a:t>Knight is a minor, yet vital, piece </a:t>
            </a:r>
            <a:r>
              <a:rPr lang="en-US" dirty="0" smtClean="0"/>
              <a:t>in the </a:t>
            </a:r>
            <a:r>
              <a:rPr lang="en-US" dirty="0"/>
              <a:t>game of chess. The knight, unlike any other</a:t>
            </a:r>
          </a:p>
          <a:p>
            <a:r>
              <a:rPr lang="en-US" dirty="0"/>
              <a:t>piece on the chessboard, can 'jump </a:t>
            </a:r>
            <a:r>
              <a:rPr lang="en-US" dirty="0" smtClean="0"/>
              <a:t>over‘ pieces</a:t>
            </a:r>
            <a:r>
              <a:rPr lang="en-US" dirty="0"/>
              <a:t>. </a:t>
            </a:r>
            <a:endParaRPr lang="en-US" dirty="0" smtClean="0"/>
          </a:p>
          <a:p>
            <a:endParaRPr lang="en-US" dirty="0"/>
          </a:p>
          <a:p>
            <a:r>
              <a:rPr lang="en-US" dirty="0" smtClean="0"/>
              <a:t>The </a:t>
            </a:r>
            <a:r>
              <a:rPr lang="en-US" dirty="0"/>
              <a:t>knight moves in an 'L' shape </a:t>
            </a:r>
            <a:r>
              <a:rPr lang="en-US" dirty="0" smtClean="0"/>
              <a:t>moving either </a:t>
            </a:r>
            <a:r>
              <a:rPr lang="en-US" dirty="0"/>
              <a:t>two spaces horizontally and one space</a:t>
            </a:r>
          </a:p>
          <a:p>
            <a:r>
              <a:rPr lang="en-US" dirty="0"/>
              <a:t>vertically, or two spaces vertically and </a:t>
            </a:r>
            <a:r>
              <a:rPr lang="en-US" dirty="0" smtClean="0"/>
              <a:t>one space </a:t>
            </a:r>
            <a:r>
              <a:rPr lang="en-US" dirty="0"/>
              <a:t>horizontally. </a:t>
            </a:r>
            <a:r>
              <a:rPr lang="en-US" dirty="0" smtClean="0"/>
              <a:t>Example: 1 up and 2</a:t>
            </a:r>
            <a:r>
              <a:rPr lang="en-US" dirty="0"/>
              <a:t>, </a:t>
            </a:r>
            <a:r>
              <a:rPr lang="en-US" dirty="0" smtClean="0"/>
              <a:t>over. </a:t>
            </a:r>
          </a:p>
          <a:p>
            <a:endParaRPr lang="en-US" dirty="0"/>
          </a:p>
          <a:p>
            <a:r>
              <a:rPr lang="en-US" dirty="0" smtClean="0"/>
              <a:t>Get the knights out early and use them to take away opponents royal pieces! </a:t>
            </a:r>
          </a:p>
          <a:p>
            <a:endParaRPr lang="en-US" dirty="0"/>
          </a:p>
          <a:p>
            <a:r>
              <a:rPr lang="en-US" dirty="0" smtClean="0"/>
              <a:t>Value- 3 points </a:t>
            </a:r>
            <a:endParaRPr lang="en-US" dirty="0"/>
          </a:p>
        </p:txBody>
      </p:sp>
      <p:pic>
        <p:nvPicPr>
          <p:cNvPr id="3" name="Picture 2"/>
          <p:cNvPicPr>
            <a:picLocks noChangeAspect="1"/>
          </p:cNvPicPr>
          <p:nvPr/>
        </p:nvPicPr>
        <p:blipFill>
          <a:blip r:embed="rId2"/>
          <a:stretch>
            <a:fillRect/>
          </a:stretch>
        </p:blipFill>
        <p:spPr>
          <a:xfrm>
            <a:off x="584362" y="513987"/>
            <a:ext cx="660075" cy="622300"/>
          </a:xfrm>
          <a:prstGeom prst="rect">
            <a:avLst/>
          </a:prstGeom>
        </p:spPr>
      </p:pic>
      <p:pic>
        <p:nvPicPr>
          <p:cNvPr id="4" name="Picture 3"/>
          <p:cNvPicPr>
            <a:picLocks noChangeAspect="1"/>
          </p:cNvPicPr>
          <p:nvPr/>
        </p:nvPicPr>
        <p:blipFill>
          <a:blip r:embed="rId3"/>
          <a:stretch>
            <a:fillRect/>
          </a:stretch>
        </p:blipFill>
        <p:spPr>
          <a:xfrm>
            <a:off x="3905442" y="3496491"/>
            <a:ext cx="2991747" cy="2993219"/>
          </a:xfrm>
          <a:prstGeom prst="rect">
            <a:avLst/>
          </a:prstGeom>
        </p:spPr>
      </p:pic>
    </p:spTree>
    <p:extLst>
      <p:ext uri="{BB962C8B-B14F-4D97-AF65-F5344CB8AC3E}">
        <p14:creationId xmlns:p14="http://schemas.microsoft.com/office/powerpoint/2010/main" val="220565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979" y="496570"/>
            <a:ext cx="660075" cy="622300"/>
          </a:xfrm>
          <a:prstGeom prst="rect">
            <a:avLst/>
          </a:prstGeom>
        </p:spPr>
      </p:pic>
      <p:sp>
        <p:nvSpPr>
          <p:cNvPr id="3" name="TextBox 2"/>
          <p:cNvSpPr txBox="1"/>
          <p:nvPr/>
        </p:nvSpPr>
        <p:spPr>
          <a:xfrm>
            <a:off x="1175657" y="496570"/>
            <a:ext cx="10432869" cy="4247317"/>
          </a:xfrm>
          <a:prstGeom prst="rect">
            <a:avLst/>
          </a:prstGeom>
          <a:noFill/>
        </p:spPr>
        <p:txBody>
          <a:bodyPr wrap="square" rtlCol="0">
            <a:spAutoFit/>
          </a:bodyPr>
          <a:lstStyle/>
          <a:p>
            <a:pPr algn="ctr"/>
            <a:r>
              <a:rPr lang="en-US" b="1" dirty="0" smtClean="0"/>
              <a:t>BISHOP </a:t>
            </a:r>
          </a:p>
          <a:p>
            <a:pPr algn="ctr"/>
            <a:endParaRPr lang="en-US" b="1" dirty="0"/>
          </a:p>
          <a:p>
            <a:r>
              <a:rPr lang="en-US" dirty="0"/>
              <a:t>Bishop (B – black, b – white)</a:t>
            </a:r>
          </a:p>
          <a:p>
            <a:endParaRPr lang="en-US" dirty="0" smtClean="0"/>
          </a:p>
          <a:p>
            <a:r>
              <a:rPr lang="en-US" dirty="0" smtClean="0"/>
              <a:t>The </a:t>
            </a:r>
            <a:r>
              <a:rPr lang="en-US" dirty="0"/>
              <a:t>Bishop is the second </a:t>
            </a:r>
            <a:r>
              <a:rPr lang="en-US" dirty="0" smtClean="0"/>
              <a:t>minor, yet </a:t>
            </a:r>
            <a:r>
              <a:rPr lang="en-US" dirty="0"/>
              <a:t>vital, piece in the game of chess.</a:t>
            </a:r>
          </a:p>
          <a:p>
            <a:endParaRPr lang="en-US" dirty="0" smtClean="0"/>
          </a:p>
          <a:p>
            <a:r>
              <a:rPr lang="en-US" dirty="0" smtClean="0"/>
              <a:t>The </a:t>
            </a:r>
            <a:r>
              <a:rPr lang="en-US" dirty="0"/>
              <a:t>Bishop can move diagonally </a:t>
            </a:r>
            <a:r>
              <a:rPr lang="en-US" dirty="0" smtClean="0"/>
              <a:t>any number </a:t>
            </a:r>
            <a:r>
              <a:rPr lang="en-US" dirty="0"/>
              <a:t>of squares in any direction</a:t>
            </a:r>
            <a:r>
              <a:rPr lang="en-US" dirty="0" smtClean="0"/>
              <a:t>. If they are on a light colored square, they will only travel on a light color. Same with black, if they are on a black square, they will only travel diagonally on a black square. </a:t>
            </a:r>
          </a:p>
          <a:p>
            <a:r>
              <a:rPr lang="en-US" dirty="0" smtClean="0"/>
              <a:t/>
            </a:r>
            <a:br>
              <a:rPr lang="en-US" dirty="0" smtClean="0"/>
            </a:br>
            <a:r>
              <a:rPr lang="en-US" dirty="0" smtClean="0"/>
              <a:t>Watch out for bishops- sometimes they are tricky! </a:t>
            </a:r>
          </a:p>
          <a:p>
            <a:endParaRPr lang="en-US" dirty="0"/>
          </a:p>
          <a:p>
            <a:r>
              <a:rPr lang="en-US" dirty="0" smtClean="0"/>
              <a:t>Value= 3 pts. </a:t>
            </a:r>
            <a:endParaRPr lang="en-US" dirty="0"/>
          </a:p>
          <a:p>
            <a:pPr algn="ctr"/>
            <a:endParaRPr lang="en-US" b="1" dirty="0" smtClean="0"/>
          </a:p>
          <a:p>
            <a:endParaRPr lang="en-US" dirty="0"/>
          </a:p>
        </p:txBody>
      </p:sp>
      <p:pic>
        <p:nvPicPr>
          <p:cNvPr id="4" name="Picture 3"/>
          <p:cNvPicPr>
            <a:picLocks noChangeAspect="1"/>
          </p:cNvPicPr>
          <p:nvPr/>
        </p:nvPicPr>
        <p:blipFill>
          <a:blip r:embed="rId3"/>
          <a:stretch>
            <a:fillRect/>
          </a:stretch>
        </p:blipFill>
        <p:spPr>
          <a:xfrm>
            <a:off x="4576740" y="4581434"/>
            <a:ext cx="1719557" cy="1701073"/>
          </a:xfrm>
          <a:prstGeom prst="rect">
            <a:avLst/>
          </a:prstGeom>
        </p:spPr>
      </p:pic>
    </p:spTree>
    <p:extLst>
      <p:ext uri="{BB962C8B-B14F-4D97-AF65-F5344CB8AC3E}">
        <p14:creationId xmlns:p14="http://schemas.microsoft.com/office/powerpoint/2010/main" val="106337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36618" y="653142"/>
            <a:ext cx="660075" cy="622300"/>
          </a:xfrm>
          <a:prstGeom prst="rect">
            <a:avLst/>
          </a:prstGeom>
        </p:spPr>
      </p:pic>
      <p:sp>
        <p:nvSpPr>
          <p:cNvPr id="3" name="Text Placeholder 2"/>
          <p:cNvSpPr>
            <a:spLocks noGrp="1"/>
          </p:cNvSpPr>
          <p:nvPr>
            <p:ph type="body" idx="1"/>
          </p:nvPr>
        </p:nvSpPr>
        <p:spPr>
          <a:xfrm>
            <a:off x="684213" y="330926"/>
            <a:ext cx="10393090" cy="5663474"/>
          </a:xfrm>
        </p:spPr>
        <p:txBody>
          <a:bodyPr>
            <a:normAutofit fontScale="92500" lnSpcReduction="10000"/>
          </a:bodyPr>
          <a:lstStyle/>
          <a:p>
            <a:pPr algn="ctr"/>
            <a:r>
              <a:rPr lang="en-US" b="1" dirty="0"/>
              <a:t>Pawn (P – black, p – white</a:t>
            </a:r>
            <a:r>
              <a:rPr lang="en-US" b="1" dirty="0" smtClean="0"/>
              <a:t>)</a:t>
            </a:r>
          </a:p>
          <a:p>
            <a:pPr algn="ctr"/>
            <a:endParaRPr lang="en-US" b="1" dirty="0"/>
          </a:p>
          <a:p>
            <a:r>
              <a:rPr lang="en-US" dirty="0" smtClean="0"/>
              <a:t>                     The </a:t>
            </a:r>
            <a:r>
              <a:rPr lang="en-US" dirty="0"/>
              <a:t>pawn can be the </a:t>
            </a:r>
            <a:r>
              <a:rPr lang="en-US" dirty="0" smtClean="0"/>
              <a:t>difference between </a:t>
            </a:r>
            <a:r>
              <a:rPr lang="en-US" dirty="0"/>
              <a:t>winning and losing a game of</a:t>
            </a:r>
          </a:p>
          <a:p>
            <a:r>
              <a:rPr lang="en-US" dirty="0"/>
              <a:t>chess.  </a:t>
            </a:r>
            <a:r>
              <a:rPr lang="en-US" dirty="0" smtClean="0"/>
              <a:t>Pawns </a:t>
            </a:r>
            <a:r>
              <a:rPr lang="en-US" dirty="0"/>
              <a:t>can only move forward </a:t>
            </a:r>
            <a:r>
              <a:rPr lang="en-US" dirty="0" smtClean="0"/>
              <a:t>one space </a:t>
            </a:r>
            <a:r>
              <a:rPr lang="en-US" b="1" dirty="0"/>
              <a:t>however; from its starting position</a:t>
            </a:r>
          </a:p>
          <a:p>
            <a:r>
              <a:rPr lang="en-US" b="1" dirty="0"/>
              <a:t>a pawn can advance two spaces.</a:t>
            </a:r>
            <a:r>
              <a:rPr lang="en-US" dirty="0"/>
              <a:t> </a:t>
            </a:r>
            <a:endParaRPr lang="en-US" dirty="0" smtClean="0"/>
          </a:p>
          <a:p>
            <a:r>
              <a:rPr lang="en-US" dirty="0" smtClean="0"/>
              <a:t>Pawns don't </a:t>
            </a:r>
            <a:r>
              <a:rPr lang="en-US" dirty="0"/>
              <a:t>capture pieces by </a:t>
            </a:r>
            <a:r>
              <a:rPr lang="en-US" dirty="0" smtClean="0"/>
              <a:t>advancing straight </a:t>
            </a:r>
            <a:r>
              <a:rPr lang="en-US" dirty="0"/>
              <a:t>into them horizontally or</a:t>
            </a:r>
          </a:p>
          <a:p>
            <a:r>
              <a:rPr lang="en-US" dirty="0"/>
              <a:t>vertically; </a:t>
            </a:r>
            <a:r>
              <a:rPr lang="en-US" b="1" dirty="0"/>
              <a:t>instead they capture pieces </a:t>
            </a:r>
            <a:r>
              <a:rPr lang="en-US" b="1" dirty="0" smtClean="0"/>
              <a:t>by advancing </a:t>
            </a:r>
            <a:r>
              <a:rPr lang="en-US" b="1" dirty="0"/>
              <a:t>diagonally into the piece. </a:t>
            </a:r>
            <a:r>
              <a:rPr lang="en-US" dirty="0"/>
              <a:t>The</a:t>
            </a:r>
          </a:p>
          <a:p>
            <a:endParaRPr lang="en-US" dirty="0" smtClean="0"/>
          </a:p>
          <a:p>
            <a:r>
              <a:rPr lang="en-US" b="1" dirty="0" smtClean="0"/>
              <a:t>Pawn's </a:t>
            </a:r>
            <a:r>
              <a:rPr lang="en-US" b="1" dirty="0"/>
              <a:t>special ability is that it can </a:t>
            </a:r>
            <a:r>
              <a:rPr lang="en-US" b="1" dirty="0" smtClean="0"/>
              <a:t>be exchanged </a:t>
            </a:r>
            <a:r>
              <a:rPr lang="en-US" b="1" dirty="0"/>
              <a:t>for a queen, rook, knight, or</a:t>
            </a:r>
          </a:p>
          <a:p>
            <a:r>
              <a:rPr lang="en-US" b="1" dirty="0"/>
              <a:t>bishop when it reaches the last square </a:t>
            </a:r>
            <a:r>
              <a:rPr lang="en-US" b="1" dirty="0" smtClean="0"/>
              <a:t>on the </a:t>
            </a:r>
            <a:r>
              <a:rPr lang="en-US" b="1" dirty="0"/>
              <a:t>other side of the board</a:t>
            </a:r>
            <a:r>
              <a:rPr lang="en-US" dirty="0"/>
              <a:t>. </a:t>
            </a:r>
            <a:r>
              <a:rPr lang="en-US" dirty="0" smtClean="0"/>
              <a:t>Go for the </a:t>
            </a:r>
          </a:p>
          <a:p>
            <a:r>
              <a:rPr lang="en-US" dirty="0" smtClean="0"/>
              <a:t>Most valuable piece! </a:t>
            </a:r>
          </a:p>
          <a:p>
            <a:endParaRPr lang="en-US" dirty="0"/>
          </a:p>
          <a:p>
            <a:r>
              <a:rPr lang="en-US" b="1" dirty="0" smtClean="0"/>
              <a:t>Remember</a:t>
            </a:r>
            <a:r>
              <a:rPr lang="en-US" b="1" dirty="0"/>
              <a:t>, they can never </a:t>
            </a:r>
            <a:r>
              <a:rPr lang="en-US" b="1" dirty="0" smtClean="0"/>
              <a:t>move backwards! </a:t>
            </a:r>
          </a:p>
          <a:p>
            <a:endParaRPr lang="en-US" b="1" dirty="0"/>
          </a:p>
          <a:p>
            <a:r>
              <a:rPr lang="en-US" dirty="0" smtClean="0"/>
              <a:t>Value= 1 pts. </a:t>
            </a:r>
            <a:endParaRPr lang="en-US" dirty="0"/>
          </a:p>
        </p:txBody>
      </p:sp>
      <p:pic>
        <p:nvPicPr>
          <p:cNvPr id="6" name="Picture 5"/>
          <p:cNvPicPr>
            <a:picLocks noChangeAspect="1"/>
          </p:cNvPicPr>
          <p:nvPr/>
        </p:nvPicPr>
        <p:blipFill>
          <a:blip r:embed="rId3"/>
          <a:stretch>
            <a:fillRect/>
          </a:stretch>
        </p:blipFill>
        <p:spPr>
          <a:xfrm>
            <a:off x="9566014" y="3997233"/>
            <a:ext cx="2214515" cy="2215605"/>
          </a:xfrm>
          <a:prstGeom prst="rect">
            <a:avLst/>
          </a:prstGeom>
        </p:spPr>
      </p:pic>
    </p:spTree>
    <p:extLst>
      <p:ext uri="{BB962C8B-B14F-4D97-AF65-F5344CB8AC3E}">
        <p14:creationId xmlns:p14="http://schemas.microsoft.com/office/powerpoint/2010/main" val="137006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505097"/>
            <a:ext cx="11020107" cy="5489303"/>
          </a:xfrm>
        </p:spPr>
        <p:txBody>
          <a:bodyPr/>
          <a:lstStyle/>
          <a:p>
            <a:pPr algn="ctr"/>
            <a:r>
              <a:rPr lang="en-US" b="1" dirty="0" smtClean="0"/>
              <a:t>Set up the Board </a:t>
            </a:r>
          </a:p>
          <a:p>
            <a:r>
              <a:rPr lang="en-US" dirty="0" smtClean="0"/>
              <a:t>Position </a:t>
            </a:r>
            <a:r>
              <a:rPr lang="en-US" dirty="0"/>
              <a:t>of all the pieces on the board at the beginning of a “Full” game.</a:t>
            </a:r>
          </a:p>
        </p:txBody>
      </p:sp>
      <p:pic>
        <p:nvPicPr>
          <p:cNvPr id="4" name="Picture 3"/>
          <p:cNvPicPr>
            <a:picLocks noChangeAspect="1"/>
          </p:cNvPicPr>
          <p:nvPr/>
        </p:nvPicPr>
        <p:blipFill>
          <a:blip r:embed="rId2"/>
          <a:stretch>
            <a:fillRect/>
          </a:stretch>
        </p:blipFill>
        <p:spPr>
          <a:xfrm>
            <a:off x="4241236" y="2274026"/>
            <a:ext cx="3605026" cy="3581400"/>
          </a:xfrm>
          <a:prstGeom prst="rect">
            <a:avLst/>
          </a:prstGeom>
        </p:spPr>
      </p:pic>
    </p:spTree>
    <p:extLst>
      <p:ext uri="{BB962C8B-B14F-4D97-AF65-F5344CB8AC3E}">
        <p14:creationId xmlns:p14="http://schemas.microsoft.com/office/powerpoint/2010/main" val="360163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3" y="113211"/>
            <a:ext cx="11255238" cy="5881189"/>
          </a:xfrm>
        </p:spPr>
        <p:txBody>
          <a:bodyPr>
            <a:normAutofit fontScale="92500" lnSpcReduction="10000"/>
          </a:bodyPr>
          <a:lstStyle/>
          <a:p>
            <a:pPr algn="ctr"/>
            <a:r>
              <a:rPr lang="en-US" b="1" dirty="0"/>
              <a:t>Rules to Remember</a:t>
            </a:r>
          </a:p>
          <a:p>
            <a:pPr marL="285750" indent="-285750">
              <a:buFont typeface="Arial" panose="020B0604020202020204" pitchFamily="34" charset="0"/>
              <a:buChar char="•"/>
            </a:pPr>
            <a:r>
              <a:rPr lang="en-US" dirty="0" smtClean="0"/>
              <a:t>The </a:t>
            </a:r>
            <a:r>
              <a:rPr lang="en-US" dirty="0"/>
              <a:t>white Queen goes on a light square (sometimes red), the </a:t>
            </a:r>
            <a:r>
              <a:rPr lang="en-US" dirty="0" smtClean="0"/>
              <a:t>Black Queen </a:t>
            </a:r>
            <a:r>
              <a:rPr lang="en-US" dirty="0"/>
              <a:t>on a dark square ("Queen on her own color").</a:t>
            </a:r>
          </a:p>
          <a:p>
            <a:pPr marL="285750" indent="-285750">
              <a:buFont typeface="Arial" panose="020B0604020202020204" pitchFamily="34" charset="0"/>
              <a:buChar char="•"/>
            </a:pPr>
            <a:r>
              <a:rPr lang="en-US" dirty="0" smtClean="0"/>
              <a:t>The </a:t>
            </a:r>
            <a:r>
              <a:rPr lang="en-US" dirty="0"/>
              <a:t>square in the lower right hand corner is a red one, i.e. "red </a:t>
            </a:r>
            <a:r>
              <a:rPr lang="en-US" dirty="0" smtClean="0"/>
              <a:t>on right</a:t>
            </a:r>
            <a:r>
              <a:rPr lang="en-US" dirty="0"/>
              <a:t>" or the white one: “light on right”.</a:t>
            </a:r>
          </a:p>
          <a:p>
            <a:pPr marL="285750" indent="-285750">
              <a:buFont typeface="Arial" panose="020B0604020202020204" pitchFamily="34" charset="0"/>
              <a:buChar char="•"/>
            </a:pPr>
            <a:r>
              <a:rPr lang="en-US" dirty="0" smtClean="0"/>
              <a:t>The </a:t>
            </a:r>
            <a:r>
              <a:rPr lang="en-US" dirty="0"/>
              <a:t>opposing Kings and Queens go directly opposite of each other.</a:t>
            </a:r>
          </a:p>
          <a:p>
            <a:pPr marL="285750" indent="-285750">
              <a:buFont typeface="Arial" panose="020B0604020202020204" pitchFamily="34" charset="0"/>
              <a:buChar char="•"/>
            </a:pPr>
            <a:r>
              <a:rPr lang="en-US" dirty="0" smtClean="0"/>
              <a:t>White </a:t>
            </a:r>
            <a:r>
              <a:rPr lang="en-US" dirty="0"/>
              <a:t>moves first, and then each player takes a turn moving.</a:t>
            </a:r>
          </a:p>
          <a:p>
            <a:pPr marL="285750" indent="-285750">
              <a:buFont typeface="Arial" panose="020B0604020202020204" pitchFamily="34" charset="0"/>
              <a:buChar char="•"/>
            </a:pPr>
            <a:r>
              <a:rPr lang="en-US" dirty="0" smtClean="0"/>
              <a:t>If </a:t>
            </a:r>
            <a:r>
              <a:rPr lang="en-US" dirty="0"/>
              <a:t>you take your hand off a piece your move is over, UNLESS </a:t>
            </a:r>
            <a:r>
              <a:rPr lang="en-US" dirty="0" smtClean="0"/>
              <a:t>you made </a:t>
            </a:r>
            <a:r>
              <a:rPr lang="en-US" dirty="0"/>
              <a:t>an illegal move.</a:t>
            </a:r>
          </a:p>
          <a:p>
            <a:pPr marL="285750" indent="-285750">
              <a:buFont typeface="Arial" panose="020B0604020202020204" pitchFamily="34" charset="0"/>
              <a:buChar char="•"/>
            </a:pPr>
            <a:r>
              <a:rPr lang="en-US" dirty="0" smtClean="0"/>
              <a:t>During </a:t>
            </a:r>
            <a:r>
              <a:rPr lang="en-US" dirty="0"/>
              <a:t>each player’s turn, only one piece may be </a:t>
            </a:r>
            <a:r>
              <a:rPr lang="en-US" dirty="0" smtClean="0"/>
              <a:t>moved (except when castling). </a:t>
            </a:r>
            <a:endParaRPr lang="en-US" dirty="0"/>
          </a:p>
          <a:p>
            <a:pPr marL="285750" indent="-285750">
              <a:buFont typeface="Arial" panose="020B0604020202020204" pitchFamily="34" charset="0"/>
              <a:buChar char="•"/>
            </a:pPr>
            <a:r>
              <a:rPr lang="en-US" dirty="0" smtClean="0"/>
              <a:t>The </a:t>
            </a:r>
            <a:r>
              <a:rPr lang="en-US" dirty="0"/>
              <a:t>Knight is the only piece that can jump over other pieces.</a:t>
            </a:r>
          </a:p>
          <a:p>
            <a:pPr marL="285750" indent="-285750">
              <a:buFont typeface="Arial" panose="020B0604020202020204" pitchFamily="34" charset="0"/>
              <a:buChar char="•"/>
            </a:pPr>
            <a:r>
              <a:rPr lang="en-US" dirty="0" smtClean="0"/>
              <a:t>All </a:t>
            </a:r>
            <a:r>
              <a:rPr lang="en-US" dirty="0"/>
              <a:t>other pieces can only move along unblocked lines.</a:t>
            </a:r>
          </a:p>
          <a:p>
            <a:pPr marL="285750" indent="-285750">
              <a:buFont typeface="Arial" panose="020B0604020202020204" pitchFamily="34" charset="0"/>
              <a:buChar char="•"/>
            </a:pPr>
            <a:r>
              <a:rPr lang="en-US" dirty="0" smtClean="0"/>
              <a:t>You </a:t>
            </a:r>
            <a:r>
              <a:rPr lang="en-US" dirty="0"/>
              <a:t>may not move a piece to a square already occupied by one of </a:t>
            </a:r>
            <a:r>
              <a:rPr lang="en-US" dirty="0" smtClean="0"/>
              <a:t>your own </a:t>
            </a:r>
            <a:r>
              <a:rPr lang="en-US" dirty="0"/>
              <a:t>pieces, but you can capture an enemy piece that stands on </a:t>
            </a:r>
            <a:r>
              <a:rPr lang="en-US" dirty="0" smtClean="0"/>
              <a:t>a square </a:t>
            </a:r>
            <a:r>
              <a:rPr lang="en-US" dirty="0"/>
              <a:t>where one of your pieces can move. Simply remove the </a:t>
            </a:r>
            <a:r>
              <a:rPr lang="en-US" dirty="0" smtClean="0"/>
              <a:t>enemy piece </a:t>
            </a:r>
            <a:r>
              <a:rPr lang="en-US" dirty="0"/>
              <a:t>from the board and put your own piece in its place.</a:t>
            </a:r>
          </a:p>
          <a:p>
            <a:pPr marL="285750" indent="-285750">
              <a:buFont typeface="Arial" panose="020B0604020202020204" pitchFamily="34" charset="0"/>
              <a:buChar char="•"/>
            </a:pPr>
            <a:r>
              <a:rPr lang="en-US" dirty="0" smtClean="0"/>
              <a:t>You </a:t>
            </a:r>
            <a:r>
              <a:rPr lang="en-US" dirty="0"/>
              <a:t>may not detract or annoy your opponent in any </a:t>
            </a:r>
            <a:r>
              <a:rPr lang="en-US" dirty="0" smtClean="0"/>
              <a:t>manner whatsoever.</a:t>
            </a:r>
          </a:p>
          <a:p>
            <a:pPr marL="285750" indent="-285750">
              <a:buFont typeface="Arial" panose="020B0604020202020204" pitchFamily="34" charset="0"/>
              <a:buChar char="•"/>
            </a:pPr>
            <a:r>
              <a:rPr lang="en-US" dirty="0" smtClean="0"/>
              <a:t>Many </a:t>
            </a:r>
            <a:r>
              <a:rPr lang="en-US" dirty="0"/>
              <a:t>beginning games end in a draw or stalemate. This happens </a:t>
            </a:r>
            <a:r>
              <a:rPr lang="en-US" dirty="0" smtClean="0"/>
              <a:t>when a </a:t>
            </a:r>
            <a:r>
              <a:rPr lang="en-US" dirty="0"/>
              <a:t>King is forced to move and cannot do so without putting himself </a:t>
            </a:r>
            <a:r>
              <a:rPr lang="en-US" dirty="0" smtClean="0"/>
              <a:t>in check</a:t>
            </a:r>
            <a:r>
              <a:rPr lang="en-US" dirty="0"/>
              <a:t>. </a:t>
            </a:r>
          </a:p>
        </p:txBody>
      </p:sp>
    </p:spTree>
    <p:extLst>
      <p:ext uri="{BB962C8B-B14F-4D97-AF65-F5344CB8AC3E}">
        <p14:creationId xmlns:p14="http://schemas.microsoft.com/office/powerpoint/2010/main" val="238555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313509"/>
            <a:ext cx="11359741" cy="5680891"/>
          </a:xfrm>
        </p:spPr>
        <p:txBody>
          <a:bodyPr>
            <a:noAutofit/>
          </a:bodyPr>
          <a:lstStyle/>
          <a:p>
            <a:pPr algn="ctr"/>
            <a:r>
              <a:rPr lang="en-US" sz="1400" b="1" dirty="0"/>
              <a:t>How to Win</a:t>
            </a:r>
          </a:p>
          <a:p>
            <a:r>
              <a:rPr lang="en-US" sz="1400" b="1" dirty="0"/>
              <a:t>When the King is attacked the player should say, “Check”. There are </a:t>
            </a:r>
            <a:r>
              <a:rPr lang="en-US" sz="1400" b="1" dirty="0" smtClean="0"/>
              <a:t>then three </a:t>
            </a:r>
            <a:r>
              <a:rPr lang="en-US" sz="1400" b="1" dirty="0"/>
              <a:t>things that could happen:</a:t>
            </a:r>
          </a:p>
          <a:p>
            <a:r>
              <a:rPr lang="en-US" sz="1400" dirty="0"/>
              <a:t>1. The King moves to safety.</a:t>
            </a:r>
          </a:p>
          <a:p>
            <a:r>
              <a:rPr lang="en-US" sz="1400" dirty="0"/>
              <a:t>2. Another piece moves in to block and protect the King.</a:t>
            </a:r>
          </a:p>
          <a:p>
            <a:r>
              <a:rPr lang="en-US" sz="1400" dirty="0"/>
              <a:t>3. Another piece captures the piece that was attacking the King.</a:t>
            </a:r>
          </a:p>
          <a:p>
            <a:r>
              <a:rPr lang="en-US" sz="1400" dirty="0"/>
              <a:t>If none of these can happen the King is trapped, which is </a:t>
            </a:r>
            <a:r>
              <a:rPr lang="en-US" sz="1400" dirty="0" smtClean="0"/>
              <a:t>called “Checkmate</a:t>
            </a:r>
            <a:r>
              <a:rPr lang="en-US" sz="1400" dirty="0"/>
              <a:t>”, and the game is over! The King is the ONLY piece that </a:t>
            </a:r>
            <a:r>
              <a:rPr lang="en-US" sz="1400" dirty="0" smtClean="0"/>
              <a:t>can never </a:t>
            </a:r>
            <a:r>
              <a:rPr lang="en-US" sz="1400" dirty="0"/>
              <a:t>be taken off the chess board during a game.</a:t>
            </a:r>
          </a:p>
          <a:p>
            <a:r>
              <a:rPr lang="en-US" sz="1400" b="1" dirty="0"/>
              <a:t>Necessary Conditions for a Checkmate:</a:t>
            </a:r>
          </a:p>
          <a:p>
            <a:r>
              <a:rPr lang="en-US" sz="1400" dirty="0"/>
              <a:t>• Is the King in check?</a:t>
            </a:r>
          </a:p>
          <a:p>
            <a:r>
              <a:rPr lang="en-US" sz="1400" dirty="0"/>
              <a:t>o Answer must be Yes.</a:t>
            </a:r>
          </a:p>
          <a:p>
            <a:r>
              <a:rPr lang="en-US" sz="1400" dirty="0"/>
              <a:t>• Wherever the King moves, is it check?</a:t>
            </a:r>
          </a:p>
          <a:p>
            <a:r>
              <a:rPr lang="en-US" sz="1400" dirty="0"/>
              <a:t>o Answer must be Yes.</a:t>
            </a:r>
          </a:p>
          <a:p>
            <a:r>
              <a:rPr lang="en-US" sz="1400" dirty="0"/>
              <a:t>• Can any other chess piece block the check?</a:t>
            </a:r>
          </a:p>
          <a:p>
            <a:r>
              <a:rPr lang="en-US" sz="1400" dirty="0"/>
              <a:t>o Answer must be No.</a:t>
            </a:r>
          </a:p>
          <a:p>
            <a:r>
              <a:rPr lang="en-US" sz="1400" dirty="0"/>
              <a:t>• Can the King capture the checking piece?</a:t>
            </a:r>
          </a:p>
          <a:p>
            <a:r>
              <a:rPr lang="en-US" sz="1400" dirty="0"/>
              <a:t>o Answer must be No.</a:t>
            </a:r>
          </a:p>
          <a:p>
            <a:r>
              <a:rPr lang="en-US" sz="1400" dirty="0"/>
              <a:t>Necessary Conditions for a Stalemate:</a:t>
            </a:r>
          </a:p>
          <a:p>
            <a:r>
              <a:rPr lang="en-US" sz="1400" dirty="0"/>
              <a:t>• </a:t>
            </a:r>
            <a:r>
              <a:rPr lang="en-US" sz="1400" b="1" dirty="0"/>
              <a:t>Is the King in check?</a:t>
            </a:r>
          </a:p>
          <a:p>
            <a:r>
              <a:rPr lang="en-US" sz="1400" dirty="0"/>
              <a:t>o Answer must be No.</a:t>
            </a:r>
          </a:p>
          <a:p>
            <a:r>
              <a:rPr lang="en-US" sz="1400" dirty="0"/>
              <a:t>• Can the King move to a square that it’s Not in Check?</a:t>
            </a:r>
          </a:p>
          <a:p>
            <a:r>
              <a:rPr lang="en-US" sz="1400" dirty="0"/>
              <a:t>o Answer must be No.</a:t>
            </a:r>
          </a:p>
          <a:p>
            <a:r>
              <a:rPr lang="en-US" sz="1400" dirty="0"/>
              <a:t>• Does the King’s army have another chess piece it can move?</a:t>
            </a:r>
          </a:p>
          <a:p>
            <a:r>
              <a:rPr lang="en-US" sz="1400" dirty="0"/>
              <a:t>o Answer must be No.</a:t>
            </a:r>
          </a:p>
          <a:p>
            <a:r>
              <a:rPr lang="en-US" sz="1400" dirty="0"/>
              <a:t>• Does it have to be the King’s side move?</a:t>
            </a:r>
          </a:p>
          <a:p>
            <a:r>
              <a:rPr lang="en-US" sz="1400" dirty="0"/>
              <a:t>o Answer must be Yes.</a:t>
            </a:r>
          </a:p>
        </p:txBody>
      </p:sp>
    </p:spTree>
    <p:extLst>
      <p:ext uri="{BB962C8B-B14F-4D97-AF65-F5344CB8AC3E}">
        <p14:creationId xmlns:p14="http://schemas.microsoft.com/office/powerpoint/2010/main" val="49364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261257"/>
            <a:ext cx="11298781" cy="6505303"/>
          </a:xfrm>
        </p:spPr>
        <p:txBody>
          <a:bodyPr>
            <a:normAutofit fontScale="62500" lnSpcReduction="20000"/>
          </a:bodyPr>
          <a:lstStyle/>
          <a:p>
            <a:r>
              <a:rPr lang="en-US" b="1" dirty="0"/>
              <a:t>What is a draw?</a:t>
            </a:r>
          </a:p>
          <a:p>
            <a:r>
              <a:rPr lang="en-US" dirty="0"/>
              <a:t>Unlike a stalemate, a draw or tie can occur when neither side has </a:t>
            </a:r>
            <a:r>
              <a:rPr lang="en-US" dirty="0" smtClean="0"/>
              <a:t>sufficient chess </a:t>
            </a:r>
            <a:r>
              <a:rPr lang="en-US" dirty="0"/>
              <a:t>material to checkmate. The players can also agree upon a draw. Also,</a:t>
            </a:r>
          </a:p>
          <a:p>
            <a:r>
              <a:rPr lang="en-US" dirty="0"/>
              <a:t>a repetition of moves can end in a draw. In classrooms an easy to </a:t>
            </a:r>
            <a:r>
              <a:rPr lang="en-US" dirty="0" smtClean="0"/>
              <a:t>remember rule </a:t>
            </a:r>
            <a:r>
              <a:rPr lang="en-US" dirty="0"/>
              <a:t>is "Ten to Tie", thus allowing players to agree to count 10 moves before</a:t>
            </a:r>
          </a:p>
          <a:p>
            <a:r>
              <a:rPr lang="en-US" dirty="0"/>
              <a:t>declaring a stalemate.</a:t>
            </a:r>
          </a:p>
          <a:p>
            <a:endParaRPr lang="en-US" dirty="0" smtClean="0"/>
          </a:p>
          <a:p>
            <a:r>
              <a:rPr lang="en-US" b="1" dirty="0" smtClean="0"/>
              <a:t>Minimum </a:t>
            </a:r>
            <a:r>
              <a:rPr lang="en-US" b="1" dirty="0"/>
              <a:t>Chess Pieces to Checkmate</a:t>
            </a:r>
          </a:p>
          <a:p>
            <a:pPr marL="285750" indent="-285750">
              <a:buFont typeface="Arial" panose="020B0604020202020204" pitchFamily="34" charset="0"/>
              <a:buChar char="•"/>
            </a:pPr>
            <a:r>
              <a:rPr lang="en-US" dirty="0"/>
              <a:t>King and Queen King and Rook</a:t>
            </a:r>
          </a:p>
          <a:p>
            <a:pPr marL="285750" indent="-285750">
              <a:buFont typeface="Arial" panose="020B0604020202020204" pitchFamily="34" charset="0"/>
              <a:buChar char="•"/>
            </a:pPr>
            <a:r>
              <a:rPr lang="en-US" dirty="0"/>
              <a:t>King and two Bishops King, Knight and Bishop</a:t>
            </a:r>
          </a:p>
          <a:p>
            <a:pPr marL="285750" indent="-285750">
              <a:buFont typeface="Arial" panose="020B0604020202020204" pitchFamily="34" charset="0"/>
              <a:buChar char="•"/>
            </a:pPr>
            <a:r>
              <a:rPr lang="en-US" dirty="0"/>
              <a:t>King and Pawn (if promoted to Queen or Rook)</a:t>
            </a:r>
          </a:p>
          <a:p>
            <a:endParaRPr lang="en-US" dirty="0" smtClean="0"/>
          </a:p>
          <a:p>
            <a:r>
              <a:rPr lang="en-US" b="1" dirty="0" smtClean="0"/>
              <a:t>Stalemates </a:t>
            </a:r>
            <a:r>
              <a:rPr lang="en-US" b="1" dirty="0"/>
              <a:t>or Draws are both ties</a:t>
            </a:r>
            <a:r>
              <a:rPr lang="en-US" b="1" dirty="0" smtClean="0"/>
              <a:t>.</a:t>
            </a:r>
          </a:p>
          <a:p>
            <a:r>
              <a:rPr lang="en-US" dirty="0" smtClean="0"/>
              <a:t>In </a:t>
            </a:r>
            <a:r>
              <a:rPr lang="en-US" dirty="0"/>
              <a:t>tournament play, a win is one point, </a:t>
            </a:r>
            <a:r>
              <a:rPr lang="en-US" dirty="0" smtClean="0"/>
              <a:t>a draw </a:t>
            </a:r>
            <a:r>
              <a:rPr lang="en-US" dirty="0"/>
              <a:t>is ! point and a loss is no point. Stalemates are very rare in high </a:t>
            </a:r>
            <a:r>
              <a:rPr lang="en-US" dirty="0" smtClean="0"/>
              <a:t>level play</a:t>
            </a:r>
            <a:r>
              <a:rPr lang="en-US" dirty="0"/>
              <a:t>, but are frequent occurrences in beginning play.</a:t>
            </a:r>
          </a:p>
          <a:p>
            <a:r>
              <a:rPr lang="en-US" dirty="0"/>
              <a:t>If you are not quite ready for this stage then you can also add up the </a:t>
            </a:r>
            <a:r>
              <a:rPr lang="en-US" dirty="0" smtClean="0"/>
              <a:t>value of </a:t>
            </a:r>
            <a:r>
              <a:rPr lang="en-US" dirty="0"/>
              <a:t>the piece captured and the army with the most value left is said to have</a:t>
            </a:r>
          </a:p>
          <a:p>
            <a:r>
              <a:rPr lang="en-US" dirty="0"/>
              <a:t>the advantage!</a:t>
            </a:r>
          </a:p>
          <a:p>
            <a:endParaRPr lang="en-US" b="1" dirty="0" smtClean="0"/>
          </a:p>
          <a:p>
            <a:r>
              <a:rPr lang="en-US" b="1" dirty="0" smtClean="0"/>
              <a:t>Capturing</a:t>
            </a:r>
            <a:endParaRPr lang="en-US" b="1" dirty="0"/>
          </a:p>
          <a:p>
            <a:r>
              <a:rPr lang="en-US" dirty="0"/>
              <a:t>Each chess piece has a specific movement. When a piece moves into </a:t>
            </a:r>
            <a:r>
              <a:rPr lang="en-US" dirty="0" smtClean="0"/>
              <a:t>the movement </a:t>
            </a:r>
            <a:r>
              <a:rPr lang="en-US" dirty="0"/>
              <a:t>path of an enemy piece it can be captured and removed from the</a:t>
            </a:r>
          </a:p>
          <a:p>
            <a:r>
              <a:rPr lang="en-US" dirty="0"/>
              <a:t>chess board. However, the Knight captures only on its destination square.</a:t>
            </a:r>
          </a:p>
          <a:p>
            <a:endParaRPr lang="en-US" b="1" dirty="0" smtClean="0"/>
          </a:p>
          <a:p>
            <a:r>
              <a:rPr lang="en-US" b="1" dirty="0" smtClean="0"/>
              <a:t>Protection</a:t>
            </a:r>
            <a:endParaRPr lang="en-US" b="1" dirty="0"/>
          </a:p>
          <a:p>
            <a:r>
              <a:rPr lang="en-US" dirty="0"/>
              <a:t>When a chess piece is captured, other chess pieces may be able to capture </a:t>
            </a:r>
            <a:r>
              <a:rPr lang="en-US" dirty="0" smtClean="0"/>
              <a:t>it back</a:t>
            </a:r>
            <a:r>
              <a:rPr lang="en-US" dirty="0"/>
              <a:t>. This is called protection. In this first example the White Queen</a:t>
            </a:r>
          </a:p>
          <a:p>
            <a:r>
              <a:rPr lang="en-US" dirty="0"/>
              <a:t>captures the Black Rook. The Black King protects the Black Rook. </a:t>
            </a:r>
            <a:r>
              <a:rPr lang="en-US" dirty="0" smtClean="0"/>
              <a:t>This means </a:t>
            </a:r>
            <a:r>
              <a:rPr lang="en-US" dirty="0"/>
              <a:t>the King can capture the Queen.</a:t>
            </a:r>
          </a:p>
        </p:txBody>
      </p:sp>
    </p:spTree>
    <p:extLst>
      <p:ext uri="{BB962C8B-B14F-4D97-AF65-F5344CB8AC3E}">
        <p14:creationId xmlns:p14="http://schemas.microsoft.com/office/powerpoint/2010/main" val="1497852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138023"/>
            <a:ext cx="8534401" cy="370935"/>
          </a:xfrm>
        </p:spPr>
        <p:txBody>
          <a:bodyPr>
            <a:normAutofit fontScale="90000"/>
          </a:bodyPr>
          <a:lstStyle/>
          <a:p>
            <a:r>
              <a:rPr lang="en-US" sz="2400" b="1" dirty="0" smtClean="0"/>
              <a:t>Strategies </a:t>
            </a:r>
            <a:endParaRPr lang="en-US" sz="2400" b="1" dirty="0"/>
          </a:p>
        </p:txBody>
      </p:sp>
      <p:sp>
        <p:nvSpPr>
          <p:cNvPr id="3" name="Text Placeholder 2"/>
          <p:cNvSpPr>
            <a:spLocks noGrp="1"/>
          </p:cNvSpPr>
          <p:nvPr>
            <p:ph type="body" idx="1"/>
          </p:nvPr>
        </p:nvSpPr>
        <p:spPr>
          <a:xfrm>
            <a:off x="-16004" y="478765"/>
            <a:ext cx="10806173" cy="6116128"/>
          </a:xfrm>
        </p:spPr>
        <p:txBody>
          <a:bodyPr>
            <a:normAutofit fontScale="92500" lnSpcReduction="20000"/>
          </a:bodyPr>
          <a:lstStyle/>
          <a:p>
            <a:pPr marL="285750" indent="-285750">
              <a:buFont typeface="Arial" panose="020B0604020202020204" pitchFamily="34" charset="0"/>
              <a:buChar char="•"/>
            </a:pPr>
            <a:r>
              <a:rPr lang="en-US" dirty="0" smtClean="0"/>
              <a:t>Before you move your queen, rooks, or king, </a:t>
            </a:r>
            <a:r>
              <a:rPr lang="en-US" b="1" dirty="0" smtClean="0"/>
              <a:t>move your knights and bishops toward the center </a:t>
            </a:r>
            <a:r>
              <a:rPr lang="en-US" dirty="0" smtClean="0"/>
              <a:t>of the board. Do not leave them behind the pawns.</a:t>
            </a:r>
          </a:p>
          <a:p>
            <a:pPr marL="285750" indent="-285750">
              <a:buFont typeface="Arial" panose="020B0604020202020204" pitchFamily="34" charset="0"/>
              <a:buChar char="•"/>
            </a:pPr>
            <a:r>
              <a:rPr lang="en-US" b="1" dirty="0" smtClean="0"/>
              <a:t>Control the center of the board</a:t>
            </a:r>
            <a:r>
              <a:rPr lang="en-US" dirty="0" smtClean="0"/>
              <a:t>, this will allow you to attack more squares. </a:t>
            </a:r>
          </a:p>
          <a:p>
            <a:pPr marL="285750" indent="-285750">
              <a:buFont typeface="Arial" panose="020B0604020202020204" pitchFamily="34" charset="0"/>
              <a:buChar char="•"/>
            </a:pPr>
            <a:r>
              <a:rPr lang="en-US" b="1" dirty="0" smtClean="0"/>
              <a:t>Move your </a:t>
            </a:r>
            <a:r>
              <a:rPr lang="en-US" b="1" dirty="0"/>
              <a:t>Knights, Bishops, Rooks and Queen </a:t>
            </a:r>
            <a:r>
              <a:rPr lang="en-US" dirty="0"/>
              <a:t>– normally in that order. Try to reinforce your developed pieces by placing them where they can be protected by your other pieces </a:t>
            </a:r>
            <a:r>
              <a:rPr lang="en-US" dirty="0" smtClean="0"/>
              <a:t>or pawns. </a:t>
            </a:r>
          </a:p>
          <a:p>
            <a:pPr marL="285750" indent="-285750">
              <a:buFont typeface="Arial" panose="020B0604020202020204" pitchFamily="34" charset="0"/>
              <a:buChar char="•"/>
            </a:pPr>
            <a:r>
              <a:rPr lang="en-US" dirty="0" smtClean="0"/>
              <a:t>Quickly advance your pawns </a:t>
            </a:r>
            <a:r>
              <a:rPr lang="en-US" dirty="0"/>
              <a:t>so they control squares on the opponent’s half of the board. </a:t>
            </a:r>
            <a:endParaRPr lang="en-US" dirty="0" smtClean="0"/>
          </a:p>
          <a:p>
            <a:pPr marL="285750" indent="-285750">
              <a:buFont typeface="Arial" panose="020B0604020202020204" pitchFamily="34" charset="0"/>
              <a:buChar char="•"/>
            </a:pPr>
            <a:r>
              <a:rPr lang="en-US" dirty="0" smtClean="0"/>
              <a:t>Watch your back and your front! Always think to yourself what was my opponent’s last move? What is he up to? Is he setting a trap to capture? Then decide your own plan. Always look at all your possibilities and ask, “Does my move leave something unprotected?”</a:t>
            </a:r>
          </a:p>
          <a:p>
            <a:pPr marL="285750" indent="-285750">
              <a:buFont typeface="Arial" panose="020B0604020202020204" pitchFamily="34" charset="0"/>
              <a:buChar char="•"/>
            </a:pPr>
            <a:r>
              <a:rPr lang="en-US" dirty="0"/>
              <a:t>Each turn check out the safety of your </a:t>
            </a:r>
            <a:r>
              <a:rPr lang="en-US" dirty="0" smtClean="0"/>
              <a:t>King and check </a:t>
            </a:r>
            <a:r>
              <a:rPr lang="en-US" dirty="0"/>
              <a:t>out whether your opponent’s King is exposed</a:t>
            </a:r>
            <a:r>
              <a:rPr lang="en-US" dirty="0" smtClean="0"/>
              <a:t>.</a:t>
            </a:r>
          </a:p>
          <a:p>
            <a:pPr marL="285750" indent="-285750">
              <a:buFont typeface="Arial" panose="020B0604020202020204" pitchFamily="34" charset="0"/>
              <a:buChar char="•"/>
            </a:pPr>
            <a:r>
              <a:rPr lang="en-US" dirty="0"/>
              <a:t>The successful attack simply </a:t>
            </a:r>
            <a:r>
              <a:rPr lang="en-US" dirty="0" smtClean="0"/>
              <a:t>outnumbers the </a:t>
            </a:r>
            <a:r>
              <a:rPr lang="en-US" dirty="0"/>
              <a:t>“available” defenders, with the final point count in the attacker’s favor</a:t>
            </a:r>
            <a:r>
              <a:rPr lang="en-US" dirty="0" smtClean="0"/>
              <a:t>. </a:t>
            </a:r>
            <a:r>
              <a:rPr lang="en-US" dirty="0"/>
              <a:t>Note that although an exchange may be equal, the use of certain “available” defenders may result in one side building a later successful attack because of the resulting position. Look for positions that will allow F</a:t>
            </a:r>
            <a:r>
              <a:rPr lang="en-US" dirty="0" smtClean="0"/>
              <a:t>orks </a:t>
            </a:r>
            <a:r>
              <a:rPr lang="en-US" dirty="0"/>
              <a:t>or take advantage of Pins</a:t>
            </a:r>
            <a:r>
              <a:rPr lang="en-US" dirty="0" smtClean="0"/>
              <a:t>.</a:t>
            </a:r>
          </a:p>
          <a:p>
            <a:pPr marL="285750" indent="-285750">
              <a:buFont typeface="Arial" panose="020B0604020202020204" pitchFamily="34" charset="0"/>
              <a:buChar char="•"/>
            </a:pPr>
            <a:r>
              <a:rPr lang="en-US" dirty="0" smtClean="0"/>
              <a:t>Castle early! </a:t>
            </a:r>
            <a:r>
              <a:rPr lang="en-US" dirty="0" err="1" smtClean="0"/>
              <a:t>Casling</a:t>
            </a:r>
            <a:r>
              <a:rPr lang="en-US" dirty="0" smtClean="0"/>
              <a:t> is a move that allows you to move your king to safety and bring your rook into play. Once all the squares between your rook and the king are unoccupied, you can “castle” by moving your king two squares toward the rook and move your rook to the other side of the king. If your opponent neglects to castle, you might be able to launch an attack on his king. This is the ONLY time in which more than one piece may be moved in a turn. </a:t>
            </a:r>
          </a:p>
          <a:p>
            <a:pPr marL="285750" indent="-285750">
              <a:buFont typeface="Arial" panose="020B0604020202020204" pitchFamily="34" charset="0"/>
              <a:buChar char="•"/>
            </a:pPr>
            <a:r>
              <a:rPr lang="en-US" dirty="0" smtClean="0"/>
              <a:t>Lose pieces wisely- Know the value of the pieces and swap pieces only if it to your advantage. </a:t>
            </a:r>
          </a:p>
          <a:p>
            <a:r>
              <a:rPr lang="en-US" dirty="0" smtClean="0"/>
              <a:t>	Queen-9 pts. 	Rook- 5 pts. 		Bishop and Knight- 3 pts. 	Pawn- 1 pt.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746" y="5934974"/>
            <a:ext cx="1670098" cy="737557"/>
          </a:xfrm>
          <a:prstGeom prst="rect">
            <a:avLst/>
          </a:prstGeom>
        </p:spPr>
      </p:pic>
    </p:spTree>
    <p:extLst>
      <p:ext uri="{BB962C8B-B14F-4D97-AF65-F5344CB8AC3E}">
        <p14:creationId xmlns:p14="http://schemas.microsoft.com/office/powerpoint/2010/main" val="200660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912" y="198407"/>
            <a:ext cx="10455215" cy="6521569"/>
          </a:xfrm>
        </p:spPr>
        <p:txBody>
          <a:bodyPr>
            <a:normAutofit lnSpcReduction="10000"/>
          </a:bodyPr>
          <a:lstStyle/>
          <a:p>
            <a:r>
              <a:rPr lang="en-US" sz="1600" dirty="0"/>
              <a:t>These three stages need different strategical approach in order for you to win your </a:t>
            </a:r>
            <a:r>
              <a:rPr lang="en-US" sz="1600" dirty="0" smtClean="0"/>
              <a:t>game.</a:t>
            </a:r>
          </a:p>
          <a:p>
            <a:pPr marL="285750" indent="-285750">
              <a:buFont typeface="Arial" panose="020B0604020202020204" pitchFamily="34" charset="0"/>
              <a:buChar char="•"/>
            </a:pPr>
            <a:r>
              <a:rPr lang="en-US" sz="1400" dirty="0" smtClean="0"/>
              <a:t>The </a:t>
            </a:r>
            <a:r>
              <a:rPr lang="en-US" sz="1400" dirty="0"/>
              <a:t>opening game is where you plan and placed your chess pieces strategically to form a position that will have the greatest advantages in the middle game. </a:t>
            </a:r>
            <a:endParaRPr lang="en-US" sz="1400" dirty="0" smtClean="0"/>
          </a:p>
          <a:p>
            <a:pPr marL="285750" indent="-285750">
              <a:buFont typeface="Arial" panose="020B0604020202020204" pitchFamily="34" charset="0"/>
              <a:buChar char="•"/>
            </a:pPr>
            <a:r>
              <a:rPr lang="en-US" sz="1400" dirty="0" smtClean="0"/>
              <a:t>The </a:t>
            </a:r>
            <a:r>
              <a:rPr lang="en-US" sz="1400" dirty="0"/>
              <a:t>middle game is where you will battle and perform attacks on your opponent’s pieces to be able to capture them and of course defense, for the safety of your King because the game will end if one of your King was captured and the player whose King is captured lose the game. </a:t>
            </a:r>
            <a:endParaRPr lang="en-US" sz="1400" dirty="0" smtClean="0"/>
          </a:p>
          <a:p>
            <a:pPr marL="285750" indent="-285750">
              <a:buFont typeface="Arial" panose="020B0604020202020204" pitchFamily="34" charset="0"/>
              <a:buChar char="•"/>
            </a:pPr>
            <a:r>
              <a:rPr lang="en-US" sz="1400" dirty="0" smtClean="0"/>
              <a:t>The </a:t>
            </a:r>
            <a:r>
              <a:rPr lang="en-US" sz="1400" dirty="0"/>
              <a:t>end game is where the game is concluded. As said earlier, when one King is captured, the capturer wins the game</a:t>
            </a:r>
            <a:r>
              <a:rPr lang="en-US" sz="1400" dirty="0" smtClean="0"/>
              <a:t>.</a:t>
            </a:r>
            <a:endParaRPr lang="en-US" sz="1400" dirty="0"/>
          </a:p>
          <a:p>
            <a:r>
              <a:rPr lang="en-US" sz="1400" dirty="0" smtClean="0"/>
              <a:t>Questions. . . </a:t>
            </a:r>
          </a:p>
          <a:p>
            <a:pPr marL="285750" indent="-285750">
              <a:buFont typeface="Arial" panose="020B0604020202020204" pitchFamily="34" charset="0"/>
              <a:buChar char="•"/>
            </a:pPr>
            <a:r>
              <a:rPr lang="en-US" sz="1400" b="1" dirty="0" smtClean="0"/>
              <a:t>What do you mean by “pin</a:t>
            </a:r>
            <a:r>
              <a:rPr lang="en-US" sz="1400" b="1" dirty="0"/>
              <a:t>?” </a:t>
            </a:r>
            <a:r>
              <a:rPr lang="en-US" sz="1400" dirty="0"/>
              <a:t>Pinning your opponent’s pieces </a:t>
            </a:r>
            <a:r>
              <a:rPr lang="en-US" sz="1400" dirty="0" smtClean="0"/>
              <a:t>means that you have immobilized them.  This is a great strategy! Immobilizing </a:t>
            </a:r>
            <a:r>
              <a:rPr lang="en-US" sz="1400" dirty="0"/>
              <a:t>them to not make an attack is very beneficial to you. A chess piece is pinned if it cannot move or stuck with the reason of a </a:t>
            </a:r>
            <a:r>
              <a:rPr lang="en-US" sz="1400" u="sng" dirty="0"/>
              <a:t>more valuable piece </a:t>
            </a:r>
            <a:r>
              <a:rPr lang="en-US" sz="1400" dirty="0"/>
              <a:t>may be attack if you move it. For instance, Bishops are often pinned by Knights in the opening. The pin is alleviate by the movement of a valuable piece which is the King or my positioning another piece</a:t>
            </a:r>
            <a:r>
              <a:rPr lang="en-US" sz="1400" dirty="0" smtClean="0"/>
              <a:t>.</a:t>
            </a:r>
          </a:p>
          <a:p>
            <a:pPr marL="285750" indent="-285750">
              <a:buFont typeface="Arial" panose="020B0604020202020204" pitchFamily="34" charset="0"/>
              <a:buChar char="•"/>
            </a:pPr>
            <a:r>
              <a:rPr lang="en-US" sz="1400" b="1" dirty="0" smtClean="0"/>
              <a:t>What is a “skewer?” </a:t>
            </a:r>
            <a:r>
              <a:rPr lang="en-US" sz="1400" dirty="0" smtClean="0"/>
              <a:t>A </a:t>
            </a:r>
            <a:r>
              <a:rPr lang="en-US" sz="1400" dirty="0"/>
              <a:t>skewer is similar to a pin except in this case the piece of greater value (for example, the King, Queen or Rook) is in front. An enemy piece attacks the piece and when this  </a:t>
            </a:r>
            <a:r>
              <a:rPr lang="en-US" sz="1400" dirty="0" smtClean="0"/>
              <a:t> piece </a:t>
            </a:r>
            <a:r>
              <a:rPr lang="en-US" sz="1400" dirty="0"/>
              <a:t>moves away, it leaves a piece of lesser value exposed to </a:t>
            </a:r>
            <a:r>
              <a:rPr lang="en-US" sz="1400" dirty="0" smtClean="0"/>
              <a:t>capture (see picture to the right).</a:t>
            </a:r>
          </a:p>
          <a:p>
            <a:pPr marL="285750" indent="-285750">
              <a:buFont typeface="Arial" panose="020B0604020202020204" pitchFamily="34" charset="0"/>
              <a:buChar char="•"/>
            </a:pPr>
            <a:r>
              <a:rPr lang="en-US" sz="1400" b="1" dirty="0" smtClean="0"/>
              <a:t>What does the term “fork” mean in chess?  </a:t>
            </a:r>
            <a:r>
              <a:rPr lang="en-US" sz="1400" dirty="0"/>
              <a:t>A fork occurs when a piece </a:t>
            </a:r>
            <a:r>
              <a:rPr lang="en-US" sz="1400" dirty="0" smtClean="0"/>
              <a:t>attacks </a:t>
            </a:r>
            <a:r>
              <a:rPr lang="en-US" sz="1400" dirty="0"/>
              <a:t>two or more pieces at the same time. </a:t>
            </a:r>
            <a:r>
              <a:rPr lang="en-US" sz="1400" dirty="0" smtClean="0"/>
              <a:t>Let's </a:t>
            </a:r>
            <a:r>
              <a:rPr lang="en-US" sz="1400" dirty="0"/>
              <a:t>look at the following diagram</a:t>
            </a:r>
            <a:r>
              <a:rPr lang="en-US" sz="1400" dirty="0" smtClean="0"/>
              <a:t>:			</a:t>
            </a:r>
            <a:endParaRPr lang="en-US" sz="1400" dirty="0"/>
          </a:p>
          <a:p>
            <a:endParaRPr lang="en-US" sz="1400" dirty="0" smtClean="0"/>
          </a:p>
          <a:p>
            <a:endParaRPr lang="en-US" sz="1400" dirty="0"/>
          </a:p>
          <a:p>
            <a:pPr marL="285750" indent="-285750">
              <a:buFont typeface="Arial" panose="020B0604020202020204" pitchFamily="34" charset="0"/>
              <a:buChar char="•"/>
            </a:pPr>
            <a:r>
              <a:rPr lang="en-US" sz="1400" b="1" dirty="0"/>
              <a:t>What is </a:t>
            </a:r>
            <a:r>
              <a:rPr lang="en-US" sz="1400" b="1" dirty="0" smtClean="0"/>
              <a:t>“</a:t>
            </a:r>
            <a:r>
              <a:rPr lang="en-US" sz="1400" b="1" dirty="0" err="1" smtClean="0"/>
              <a:t>en</a:t>
            </a:r>
            <a:r>
              <a:rPr lang="en-US" sz="1400" b="1" dirty="0" smtClean="0"/>
              <a:t> </a:t>
            </a:r>
            <a:r>
              <a:rPr lang="en-US" sz="1400" b="1" dirty="0"/>
              <a:t>passant (pronounced "aw </a:t>
            </a:r>
            <a:r>
              <a:rPr lang="en-US" sz="1400" b="1" dirty="0" err="1"/>
              <a:t>pawsawnt</a:t>
            </a:r>
            <a:r>
              <a:rPr lang="en-US" sz="1400" b="1" dirty="0" smtClean="0"/>
              <a:t>")? </a:t>
            </a:r>
            <a:r>
              <a:rPr lang="en-US" sz="1400" dirty="0"/>
              <a:t>It can only occur when a player exercises his option to move his pawn two squares on its initial movement and that move places his pawn next to the opponent's pawn. When this happens, the opposing player has the option to use his pawn to take the moved pawn "</a:t>
            </a:r>
            <a:r>
              <a:rPr lang="en-US" sz="1400" dirty="0" err="1"/>
              <a:t>en</a:t>
            </a:r>
            <a:r>
              <a:rPr lang="en-US" sz="1400" dirty="0"/>
              <a:t> passant" or "in passing" as if the pawn had only moved one square. This option, though, only stays open for one move.</a:t>
            </a:r>
            <a:endParaRPr lang="en-US" sz="1400" dirty="0" smtClean="0"/>
          </a:p>
        </p:txBody>
      </p:sp>
      <p:pic>
        <p:nvPicPr>
          <p:cNvPr id="4" name="Picture 3"/>
          <p:cNvPicPr>
            <a:picLocks noChangeAspect="1"/>
          </p:cNvPicPr>
          <p:nvPr/>
        </p:nvPicPr>
        <p:blipFill>
          <a:blip r:embed="rId2"/>
          <a:stretch>
            <a:fillRect/>
          </a:stretch>
        </p:blipFill>
        <p:spPr>
          <a:xfrm>
            <a:off x="4153618" y="4581975"/>
            <a:ext cx="728932" cy="728932"/>
          </a:xfrm>
          <a:prstGeom prst="rect">
            <a:avLst/>
          </a:prstGeom>
        </p:spPr>
      </p:pic>
      <p:pic>
        <p:nvPicPr>
          <p:cNvPr id="2" name="Picture 1"/>
          <p:cNvPicPr>
            <a:picLocks noChangeAspect="1"/>
          </p:cNvPicPr>
          <p:nvPr/>
        </p:nvPicPr>
        <p:blipFill>
          <a:blip r:embed="rId3"/>
          <a:stretch>
            <a:fillRect/>
          </a:stretch>
        </p:blipFill>
        <p:spPr>
          <a:xfrm>
            <a:off x="10558731" y="3650319"/>
            <a:ext cx="836764" cy="836764"/>
          </a:xfrm>
          <a:prstGeom prst="rect">
            <a:avLst/>
          </a:prstGeom>
        </p:spPr>
      </p:pic>
      <p:pic>
        <p:nvPicPr>
          <p:cNvPr id="5" name="Picture 4"/>
          <p:cNvPicPr>
            <a:picLocks noChangeAspect="1"/>
          </p:cNvPicPr>
          <p:nvPr/>
        </p:nvPicPr>
        <p:blipFill>
          <a:blip r:embed="rId4"/>
          <a:stretch>
            <a:fillRect/>
          </a:stretch>
        </p:blipFill>
        <p:spPr>
          <a:xfrm>
            <a:off x="10599008" y="5495919"/>
            <a:ext cx="1219181" cy="1224057"/>
          </a:xfrm>
          <a:prstGeom prst="rect">
            <a:avLst/>
          </a:prstGeom>
        </p:spPr>
      </p:pic>
    </p:spTree>
    <p:extLst>
      <p:ext uri="{BB962C8B-B14F-4D97-AF65-F5344CB8AC3E}">
        <p14:creationId xmlns:p14="http://schemas.microsoft.com/office/powerpoint/2010/main" val="75753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371"/>
            <a:ext cx="8534401" cy="1007188"/>
          </a:xfrm>
        </p:spPr>
        <p:txBody>
          <a:bodyPr/>
          <a:lstStyle/>
          <a:p>
            <a:r>
              <a:rPr lang="en-US" dirty="0" smtClean="0"/>
              <a:t>Learn quick check moves . . . </a:t>
            </a:r>
            <a:endParaRPr lang="en-US" dirty="0"/>
          </a:p>
        </p:txBody>
      </p:sp>
      <p:sp>
        <p:nvSpPr>
          <p:cNvPr id="3" name="Text Placeholder 2"/>
          <p:cNvSpPr>
            <a:spLocks noGrp="1"/>
          </p:cNvSpPr>
          <p:nvPr>
            <p:ph type="body" idx="1"/>
          </p:nvPr>
        </p:nvSpPr>
        <p:spPr>
          <a:xfrm>
            <a:off x="684213" y="1836576"/>
            <a:ext cx="8534400" cy="4526902"/>
          </a:xfrm>
        </p:spPr>
        <p:txBody>
          <a:bodyPr/>
          <a:lstStyle/>
          <a:p>
            <a:r>
              <a:rPr lang="en-US" dirty="0" smtClean="0"/>
              <a:t>If you learn moves that are typically used to get one into check, you will be ready for your opponent </a:t>
            </a:r>
            <a:r>
              <a:rPr lang="en-US" u="sng" dirty="0" smtClean="0"/>
              <a:t>OR </a:t>
            </a:r>
            <a:r>
              <a:rPr lang="en-US" dirty="0" smtClean="0"/>
              <a:t>you can use them against </a:t>
            </a:r>
            <a:r>
              <a:rPr lang="en-US" smtClean="0"/>
              <a:t>your opponent!  </a:t>
            </a:r>
            <a:endParaRPr lang="en-US" dirty="0" smtClean="0"/>
          </a:p>
          <a:p>
            <a:endParaRPr lang="en-US" dirty="0"/>
          </a:p>
          <a:p>
            <a:r>
              <a:rPr lang="en-US" dirty="0" smtClean="0"/>
              <a:t>One </a:t>
            </a:r>
            <a:r>
              <a:rPr lang="en-US" u="sng" dirty="0" smtClean="0"/>
              <a:t>successful</a:t>
            </a:r>
            <a:r>
              <a:rPr lang="en-US" dirty="0" smtClean="0"/>
              <a:t> strategy involves four moves into check:</a:t>
            </a:r>
          </a:p>
          <a:p>
            <a:pPr marL="285750" indent="-285750">
              <a:buFont typeface="Arial" panose="020B0604020202020204" pitchFamily="34" charset="0"/>
              <a:buChar char="•"/>
            </a:pPr>
            <a:r>
              <a:rPr lang="en-US" dirty="0" smtClean="0"/>
              <a:t>Pawn two spaces in front of king  to D5. </a:t>
            </a:r>
          </a:p>
          <a:p>
            <a:pPr marL="285750" indent="-285750">
              <a:buFont typeface="Arial" panose="020B0604020202020204" pitchFamily="34" charset="0"/>
              <a:buChar char="•"/>
            </a:pPr>
            <a:r>
              <a:rPr lang="en-US" dirty="0" smtClean="0"/>
              <a:t>Queen to A4.</a:t>
            </a:r>
          </a:p>
          <a:p>
            <a:pPr marL="285750" indent="-285750">
              <a:buFont typeface="Arial" panose="020B0604020202020204" pitchFamily="34" charset="0"/>
              <a:buChar char="•"/>
            </a:pPr>
            <a:r>
              <a:rPr lang="en-US" dirty="0" smtClean="0"/>
              <a:t>Bishop to F5.</a:t>
            </a:r>
          </a:p>
          <a:p>
            <a:pPr marL="285750" indent="-285750">
              <a:buFont typeface="Arial" panose="020B0604020202020204" pitchFamily="34" charset="0"/>
              <a:buChar char="•"/>
            </a:pPr>
            <a:r>
              <a:rPr lang="en-US" dirty="0" smtClean="0"/>
              <a:t>Queen to C2.</a:t>
            </a:r>
          </a:p>
          <a:p>
            <a:pPr marL="285750" indent="-285750">
              <a:buFont typeface="Arial" panose="020B0604020202020204" pitchFamily="34" charset="0"/>
              <a:buChar char="•"/>
            </a:pPr>
            <a:r>
              <a:rPr lang="en-US" dirty="0" smtClean="0"/>
              <a:t>CHECKMATE </a:t>
            </a:r>
          </a:p>
          <a:p>
            <a:endParaRPr lang="en-US" dirty="0"/>
          </a:p>
          <a:p>
            <a:r>
              <a:rPr lang="en-US" b="1" dirty="0" smtClean="0"/>
              <a:t>MEMORIZE THIS BEFORE THE TOURNAMENT</a:t>
            </a:r>
            <a:r>
              <a:rPr lang="en-US" dirty="0" smtClean="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8675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3" y="189781"/>
            <a:ext cx="11177108" cy="5804619"/>
          </a:xfrm>
        </p:spPr>
        <p:txBody>
          <a:bodyPr>
            <a:normAutofit fontScale="85000" lnSpcReduction="20000"/>
          </a:bodyPr>
          <a:lstStyle/>
          <a:p>
            <a:pPr algn="ctr"/>
            <a:r>
              <a:rPr lang="en-US" b="1" dirty="0">
                <a:effectLst>
                  <a:outerShdw blurRad="38100" dist="38100" dir="2700000" algn="tl">
                    <a:srgbClr val="000000">
                      <a:alpha val="43137"/>
                    </a:srgbClr>
                  </a:outerShdw>
                </a:effectLst>
              </a:rPr>
              <a:t>Chess Makes You Smart; Here's the Proof!</a:t>
            </a:r>
          </a:p>
          <a:p>
            <a:endParaRPr lang="en-US" dirty="0" smtClean="0"/>
          </a:p>
          <a:p>
            <a:r>
              <a:rPr lang="en-US" b="1" dirty="0" smtClean="0"/>
              <a:t>Playing </a:t>
            </a:r>
            <a:r>
              <a:rPr lang="en-US" b="1" dirty="0"/>
              <a:t>chess has proven to help </a:t>
            </a:r>
            <a:r>
              <a:rPr lang="en-US" b="1" dirty="0" smtClean="0"/>
              <a:t>students:</a:t>
            </a:r>
          </a:p>
          <a:p>
            <a:pPr marL="285750" indent="-285750">
              <a:buFont typeface="Arial" panose="020B0604020202020204" pitchFamily="34" charset="0"/>
              <a:buChar char="•"/>
            </a:pPr>
            <a:r>
              <a:rPr lang="en-US" dirty="0" smtClean="0"/>
              <a:t>enhance </a:t>
            </a:r>
            <a:r>
              <a:rPr lang="en-US" dirty="0"/>
              <a:t>their creativity, </a:t>
            </a:r>
            <a:endParaRPr lang="en-US" dirty="0" smtClean="0"/>
          </a:p>
          <a:p>
            <a:pPr marL="285750" indent="-285750">
              <a:buFont typeface="Arial" panose="020B0604020202020204" pitchFamily="34" charset="0"/>
              <a:buChar char="•"/>
            </a:pPr>
            <a:r>
              <a:rPr lang="en-US" dirty="0" smtClean="0"/>
              <a:t>improve </a:t>
            </a:r>
            <a:r>
              <a:rPr lang="en-US" dirty="0"/>
              <a:t>their power of concentration, </a:t>
            </a:r>
            <a:endParaRPr lang="en-US" dirty="0" smtClean="0"/>
          </a:p>
          <a:p>
            <a:pPr marL="285750" indent="-285750">
              <a:buFont typeface="Arial" panose="020B0604020202020204" pitchFamily="34" charset="0"/>
              <a:buChar char="•"/>
            </a:pPr>
            <a:r>
              <a:rPr lang="en-US" dirty="0" smtClean="0"/>
              <a:t>develop </a:t>
            </a:r>
            <a:r>
              <a:rPr lang="en-US" dirty="0"/>
              <a:t>and expand critical thinking skills, </a:t>
            </a:r>
            <a:endParaRPr lang="en-US" dirty="0" smtClean="0"/>
          </a:p>
          <a:p>
            <a:pPr marL="285750" indent="-285750">
              <a:buFont typeface="Arial" panose="020B0604020202020204" pitchFamily="34" charset="0"/>
              <a:buChar char="•"/>
            </a:pPr>
            <a:r>
              <a:rPr lang="en-US" dirty="0" smtClean="0"/>
              <a:t>boost </a:t>
            </a:r>
            <a:r>
              <a:rPr lang="en-US" dirty="0"/>
              <a:t>memory and retention, </a:t>
            </a:r>
            <a:endParaRPr lang="en-US" dirty="0" smtClean="0"/>
          </a:p>
          <a:p>
            <a:pPr marL="285750" indent="-285750">
              <a:buFont typeface="Arial" panose="020B0604020202020204" pitchFamily="34" charset="0"/>
              <a:buChar char="•"/>
            </a:pPr>
            <a:r>
              <a:rPr lang="en-US" dirty="0" smtClean="0"/>
              <a:t>achieve </a:t>
            </a:r>
            <a:r>
              <a:rPr lang="en-US" dirty="0"/>
              <a:t>superior academic performance. </a:t>
            </a:r>
            <a:endParaRPr lang="en-US" dirty="0" smtClean="0"/>
          </a:p>
          <a:p>
            <a:pPr marL="285750" indent="-285750">
              <a:buFont typeface="Arial" panose="020B0604020202020204" pitchFamily="34" charset="0"/>
              <a:buChar char="•"/>
            </a:pPr>
            <a:r>
              <a:rPr lang="en-US" dirty="0" smtClean="0"/>
              <a:t>problem-solving </a:t>
            </a:r>
            <a:r>
              <a:rPr lang="en-US" dirty="0"/>
              <a:t>capabilities, </a:t>
            </a:r>
            <a:endParaRPr lang="en-US" dirty="0" smtClean="0"/>
          </a:p>
          <a:p>
            <a:pPr marL="285750" indent="-285750">
              <a:buFont typeface="Arial" panose="020B0604020202020204" pitchFamily="34" charset="0"/>
              <a:buChar char="•"/>
            </a:pPr>
            <a:r>
              <a:rPr lang="en-US" dirty="0" smtClean="0"/>
              <a:t>provide </a:t>
            </a:r>
            <a:r>
              <a:rPr lang="en-US" dirty="0"/>
              <a:t>cultural enrichment, </a:t>
            </a:r>
            <a:endParaRPr lang="en-US" dirty="0" smtClean="0"/>
          </a:p>
          <a:p>
            <a:pPr marL="285750" indent="-285750">
              <a:buFont typeface="Arial" panose="020B0604020202020204" pitchFamily="34" charset="0"/>
              <a:buChar char="•"/>
            </a:pPr>
            <a:r>
              <a:rPr lang="en-US" dirty="0" smtClean="0"/>
              <a:t>advance </a:t>
            </a:r>
            <a:r>
              <a:rPr lang="en-US" dirty="0"/>
              <a:t>intellectual maturity, </a:t>
            </a:r>
          </a:p>
          <a:p>
            <a:pPr marL="285750" indent="-285750">
              <a:buFont typeface="Arial" panose="020B0604020202020204" pitchFamily="34" charset="0"/>
              <a:buChar char="•"/>
            </a:pPr>
            <a:r>
              <a:rPr lang="en-US" dirty="0" smtClean="0"/>
              <a:t>enhance </a:t>
            </a:r>
            <a:r>
              <a:rPr lang="en-US" dirty="0"/>
              <a:t>self-esteem. </a:t>
            </a:r>
            <a:endParaRPr lang="en-US" dirty="0" smtClean="0"/>
          </a:p>
          <a:p>
            <a:pPr marL="285750" indent="-285750">
              <a:buFont typeface="Arial" panose="020B0604020202020204" pitchFamily="34" charset="0"/>
              <a:buChar char="•"/>
            </a:pPr>
            <a:endParaRPr lang="en-US" dirty="0"/>
          </a:p>
          <a:p>
            <a:r>
              <a:rPr lang="en-US" dirty="0" smtClean="0"/>
              <a:t>Benjamin Franklin once said, "</a:t>
            </a:r>
            <a:r>
              <a:rPr lang="en-US" i="1" dirty="0" smtClean="0"/>
              <a:t>Chess </a:t>
            </a:r>
            <a:r>
              <a:rPr lang="en-US" i="1" dirty="0"/>
              <a:t>teaches foresight, by having to plan ahead; vigilance, by having to keep watch over the whole chess board; caution, by having to restrain ourselves from making hasty moves; and finally, we learn from chess the greatest maxim in life - that even when everything seems to be going badly for us we should not lose heart, but always hoping for a change for the better, steadfastly continue searching for the solutions to our problems</a:t>
            </a:r>
            <a:r>
              <a:rPr lang="en-US" dirty="0"/>
              <a:t>."</a:t>
            </a:r>
          </a:p>
          <a:p>
            <a:endParaRPr lang="en-US" dirty="0"/>
          </a:p>
          <a:p>
            <a:r>
              <a:rPr lang="en-US" dirty="0"/>
              <a:t>Benjamin Franklin (1706-1790)</a:t>
            </a:r>
          </a:p>
          <a:p>
            <a:r>
              <a:rPr lang="en-US" dirty="0"/>
              <a:t>Statesman, philosopher, inventor, scientist, musician, economist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970" y="626682"/>
            <a:ext cx="936249" cy="2147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518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4579" y="193765"/>
            <a:ext cx="11612290" cy="6433458"/>
          </a:xfrm>
        </p:spPr>
        <p:txBody>
          <a:bodyPr/>
          <a:lstStyle/>
          <a:p>
            <a:pPr algn="ctr"/>
            <a:r>
              <a:rPr lang="en-US" b="1" dirty="0" smtClean="0"/>
              <a:t>TOURNAMENT PLAY </a:t>
            </a:r>
            <a:br>
              <a:rPr lang="en-US" b="1" dirty="0" smtClean="0"/>
            </a:br>
            <a:endParaRPr lang="en-US" b="1" dirty="0" smtClean="0"/>
          </a:p>
          <a:p>
            <a:pPr algn="ctr"/>
            <a:endParaRPr lang="en-US" b="1" dirty="0" smtClean="0"/>
          </a:p>
          <a:p>
            <a:pPr marL="342900" indent="-342900" algn="ctr">
              <a:buAutoNum type="arabicPeriod"/>
            </a:pPr>
            <a:r>
              <a:rPr lang="en-US" dirty="0" smtClean="0"/>
              <a:t>Shake your opponents hands</a:t>
            </a:r>
          </a:p>
          <a:p>
            <a:pPr marL="342900" indent="-342900" algn="ctr">
              <a:buAutoNum type="arabicPeriod"/>
            </a:pPr>
            <a:r>
              <a:rPr lang="en-US" dirty="0" smtClean="0"/>
              <a:t>Do not talk or make distracting noises.</a:t>
            </a:r>
          </a:p>
          <a:p>
            <a:pPr marL="342900" indent="-342900" algn="ctr">
              <a:buAutoNum type="arabicPeriod"/>
            </a:pPr>
            <a:r>
              <a:rPr lang="en-US" dirty="0" smtClean="0"/>
              <a:t>If you are unsure- look at your notes. </a:t>
            </a:r>
          </a:p>
          <a:p>
            <a:pPr marL="342900" indent="-342900" algn="ctr">
              <a:buAutoNum type="arabicPeriod"/>
            </a:pPr>
            <a:r>
              <a:rPr lang="en-US" dirty="0" smtClean="0"/>
              <a:t>Raise your hand when you are unsure of a move to ask the director. </a:t>
            </a:r>
          </a:p>
          <a:p>
            <a:pPr marL="342900" indent="-342900" algn="ctr">
              <a:buAutoNum type="arabicPeriod"/>
            </a:pPr>
            <a:r>
              <a:rPr lang="en-US" dirty="0" smtClean="0"/>
              <a:t>White side will start the game. </a:t>
            </a:r>
          </a:p>
          <a:p>
            <a:pPr marL="342900" indent="-342900" algn="ctr">
              <a:buAutoNum type="arabicPeriod"/>
            </a:pPr>
            <a:r>
              <a:rPr lang="en-US" dirty="0" smtClean="0"/>
              <a:t>Record the win or loss on your score sheet. </a:t>
            </a:r>
          </a:p>
          <a:p>
            <a:pPr marL="342900" indent="-342900" algn="ctr">
              <a:buAutoNum type="arabicPeriod"/>
            </a:pPr>
            <a:r>
              <a:rPr lang="en-US" dirty="0" smtClean="0"/>
              <a:t>Reset the board for the next player- never leave it unset. </a:t>
            </a:r>
          </a:p>
          <a:p>
            <a:pPr marL="342900" indent="-342900" algn="ctr">
              <a:buAutoNum type="arabicPeriod"/>
            </a:pPr>
            <a:endParaRPr lang="en-US" dirty="0"/>
          </a:p>
          <a:p>
            <a:pPr marL="342900" indent="-342900" algn="ctr">
              <a:buAutoNum type="arabicPeriod"/>
            </a:pPr>
            <a:endParaRPr lang="en-US" dirty="0" smtClean="0"/>
          </a:p>
          <a:p>
            <a:pPr algn="ctr"/>
            <a:endParaRPr lang="en-US" dirty="0" smtClean="0"/>
          </a:p>
          <a:p>
            <a:pPr algn="ctr"/>
            <a:endParaRPr lang="en-US" dirty="0"/>
          </a:p>
          <a:p>
            <a:pPr algn="ctr"/>
            <a:endParaRPr lang="en-US" dirty="0" smtClean="0"/>
          </a:p>
          <a:p>
            <a:pPr algn="ctr"/>
            <a:r>
              <a:rPr lang="en-US" smtClean="0"/>
              <a:t>Good Luck! </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647" y="4143104"/>
            <a:ext cx="1960154" cy="1960154"/>
          </a:xfrm>
          <a:prstGeom prst="rect">
            <a:avLst/>
          </a:prstGeom>
        </p:spPr>
      </p:pic>
    </p:spTree>
    <p:extLst>
      <p:ext uri="{BB962C8B-B14F-4D97-AF65-F5344CB8AC3E}">
        <p14:creationId xmlns:p14="http://schemas.microsoft.com/office/powerpoint/2010/main" val="5948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631" y="871268"/>
            <a:ext cx="10506974" cy="2031325"/>
          </a:xfrm>
          <a:prstGeom prst="rect">
            <a:avLst/>
          </a:prstGeom>
          <a:noFill/>
        </p:spPr>
        <p:txBody>
          <a:bodyPr wrap="square" rtlCol="0">
            <a:spAutoFit/>
          </a:bodyPr>
          <a:lstStyle/>
          <a:p>
            <a:r>
              <a:rPr lang="en-US" b="1" dirty="0" smtClean="0"/>
              <a:t>Resources</a:t>
            </a:r>
          </a:p>
          <a:p>
            <a:endParaRPr lang="en-US" b="1" dirty="0"/>
          </a:p>
          <a:p>
            <a:pPr marL="285750" indent="-285750">
              <a:buFont typeface="Arial" panose="020B0604020202020204" pitchFamily="34" charset="0"/>
              <a:buChar char="•"/>
            </a:pPr>
            <a:r>
              <a:rPr lang="en-US" b="1" dirty="0">
                <a:hlinkClick r:id="rId2"/>
              </a:rPr>
              <a:t>https://www.chesskid.com/?</a:t>
            </a:r>
            <a:r>
              <a:rPr lang="en-US" b="1" dirty="0" smtClean="0">
                <a:hlinkClick r:id="rId2"/>
              </a:rPr>
              <a:t>m=chesskids</a:t>
            </a:r>
            <a:endParaRPr lang="en-US" b="1" dirty="0" smtClean="0"/>
          </a:p>
          <a:p>
            <a:pPr marL="285750" indent="-285750">
              <a:buFont typeface="Arial" panose="020B0604020202020204" pitchFamily="34" charset="0"/>
              <a:buChar char="•"/>
            </a:pPr>
            <a:endParaRPr lang="en-US" b="1" dirty="0" smtClean="0"/>
          </a:p>
          <a:p>
            <a:endParaRPr lang="en-US" b="1" dirty="0"/>
          </a:p>
          <a:p>
            <a:endParaRPr lang="en-US" b="1" dirty="0" smtClean="0"/>
          </a:p>
          <a:p>
            <a:endParaRPr lang="en-US" b="1" dirty="0"/>
          </a:p>
        </p:txBody>
      </p:sp>
    </p:spTree>
    <p:extLst>
      <p:ext uri="{BB962C8B-B14F-4D97-AF65-F5344CB8AC3E}">
        <p14:creationId xmlns:p14="http://schemas.microsoft.com/office/powerpoint/2010/main" val="166794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085" y="365761"/>
            <a:ext cx="10845937" cy="757646"/>
          </a:xfrm>
        </p:spPr>
        <p:txBody>
          <a:bodyPr>
            <a:normAutofit/>
          </a:bodyPr>
          <a:lstStyle/>
          <a:p>
            <a:pPr algn="ctr"/>
            <a:r>
              <a:rPr lang="en-US" sz="1800" b="1" dirty="0"/>
              <a:t>Basic Chess Information</a:t>
            </a:r>
            <a:br>
              <a:rPr lang="en-US" sz="1800" b="1" dirty="0"/>
            </a:br>
            <a:endParaRPr lang="en-US" sz="1800" b="1" dirty="0"/>
          </a:p>
        </p:txBody>
      </p:sp>
      <p:sp>
        <p:nvSpPr>
          <p:cNvPr id="3" name="TextBox 2"/>
          <p:cNvSpPr txBox="1"/>
          <p:nvPr/>
        </p:nvSpPr>
        <p:spPr>
          <a:xfrm>
            <a:off x="1332412" y="1280160"/>
            <a:ext cx="9727473" cy="2585323"/>
          </a:xfrm>
          <a:prstGeom prst="rect">
            <a:avLst/>
          </a:prstGeom>
          <a:noFill/>
        </p:spPr>
        <p:txBody>
          <a:bodyPr wrap="square" rtlCol="0">
            <a:spAutoFit/>
          </a:bodyPr>
          <a:lstStyle/>
          <a:p>
            <a:r>
              <a:rPr lang="en-US" dirty="0"/>
              <a:t>The game of chess is over 1300 years old and is one of oldest and the</a:t>
            </a:r>
          </a:p>
          <a:p>
            <a:r>
              <a:rPr lang="en-US" dirty="0"/>
              <a:t>most popular games in the world. </a:t>
            </a:r>
            <a:endParaRPr lang="en-US" dirty="0" smtClean="0"/>
          </a:p>
          <a:p>
            <a:endParaRPr lang="en-US" dirty="0"/>
          </a:p>
          <a:p>
            <a:endParaRPr lang="en-US" dirty="0" smtClean="0"/>
          </a:p>
          <a:p>
            <a:pPr marL="285750" indent="-285750">
              <a:buFont typeface="Arial" panose="020B0604020202020204" pitchFamily="34" charset="0"/>
              <a:buChar char="•"/>
            </a:pPr>
            <a:r>
              <a:rPr lang="en-US" dirty="0" smtClean="0"/>
              <a:t>Chess </a:t>
            </a:r>
            <a:r>
              <a:rPr lang="en-US" dirty="0"/>
              <a:t>is a two-player strategy </a:t>
            </a:r>
            <a:r>
              <a:rPr lang="en-US" dirty="0" smtClean="0"/>
              <a:t>game between </a:t>
            </a:r>
            <a:r>
              <a:rPr lang="en-US" dirty="0"/>
              <a:t>two armies with 16 pieces for each player. </a:t>
            </a:r>
            <a:endParaRPr lang="en-US" dirty="0" smtClean="0"/>
          </a:p>
          <a:p>
            <a:pPr marL="285750" indent="-285750">
              <a:buFont typeface="Arial" panose="020B0604020202020204" pitchFamily="34" charset="0"/>
              <a:buChar char="•"/>
            </a:pPr>
            <a:r>
              <a:rPr lang="en-US" dirty="0" smtClean="0"/>
              <a:t>The </a:t>
            </a:r>
            <a:r>
              <a:rPr lang="en-US" dirty="0"/>
              <a:t>objective of </a:t>
            </a:r>
            <a:r>
              <a:rPr lang="en-US" dirty="0" smtClean="0"/>
              <a:t>the game </a:t>
            </a:r>
            <a:r>
              <a:rPr lang="en-US" dirty="0"/>
              <a:t>is to place the opponent's King into checkmate, which means the King </a:t>
            </a:r>
            <a:r>
              <a:rPr lang="en-US" dirty="0" smtClean="0"/>
              <a:t>is trapped</a:t>
            </a:r>
            <a:r>
              <a:rPr lang="en-US" dirty="0"/>
              <a:t>. </a:t>
            </a:r>
            <a:endParaRPr lang="en-US" dirty="0" smtClean="0"/>
          </a:p>
          <a:p>
            <a:pPr marL="285750" indent="-285750">
              <a:buFont typeface="Arial" panose="020B0604020202020204" pitchFamily="34" charset="0"/>
              <a:buChar char="•"/>
            </a:pPr>
            <a:r>
              <a:rPr lang="en-US" dirty="0" smtClean="0"/>
              <a:t>Chess </a:t>
            </a:r>
            <a:r>
              <a:rPr lang="en-US" dirty="0"/>
              <a:t>is easy to learn, but can take a lifetime to master.</a:t>
            </a:r>
          </a:p>
        </p:txBody>
      </p:sp>
      <p:pic>
        <p:nvPicPr>
          <p:cNvPr id="4" name="Picture 3"/>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134119" y="4208172"/>
            <a:ext cx="2494590" cy="1660734"/>
          </a:xfrm>
          <a:prstGeom prst="rect">
            <a:avLst/>
          </a:prstGeom>
        </p:spPr>
      </p:pic>
    </p:spTree>
    <p:extLst>
      <p:ext uri="{BB962C8B-B14F-4D97-AF65-F5344CB8AC3E}">
        <p14:creationId xmlns:p14="http://schemas.microsoft.com/office/powerpoint/2010/main" val="363144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0" y="86264"/>
            <a:ext cx="11378241" cy="6685472"/>
          </a:xfrm>
        </p:spPr>
        <p:txBody>
          <a:bodyPr>
            <a:normAutofit/>
          </a:bodyPr>
          <a:lstStyle/>
          <a:p>
            <a:r>
              <a:rPr lang="en-US" dirty="0"/>
              <a:t>How to Set Up the Board and Pieces</a:t>
            </a:r>
            <a:br>
              <a:rPr lang="en-US" dirty="0"/>
            </a:br>
            <a:r>
              <a:rPr lang="en-US" dirty="0"/>
              <a:t/>
            </a:r>
            <a:br>
              <a:rPr lang="en-US" dirty="0"/>
            </a:br>
            <a:r>
              <a:rPr lang="en-US" sz="1800" dirty="0"/>
              <a:t>Before you start to play a game of chess, you obviously have to setup the board and pieces, and they have to be setup the same way every time. Here is the correct way to set up the board and pieces for play</a:t>
            </a:r>
            <a:r>
              <a:rPr lang="en-US" sz="1800" dirty="0" smtClean="0"/>
              <a:t>:</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a:t>The board is 8 squares by 8 squares, for a total of 64 squares. There IS a right way and </a:t>
            </a:r>
            <a:r>
              <a:rPr lang="en-US" sz="1800" dirty="0" smtClean="0"/>
              <a:t/>
            </a:r>
            <a:br>
              <a:rPr lang="en-US" sz="1800" dirty="0" smtClean="0"/>
            </a:br>
            <a:r>
              <a:rPr lang="en-US" sz="1800" dirty="0" smtClean="0"/>
              <a:t>a </a:t>
            </a:r>
            <a:r>
              <a:rPr lang="en-US" sz="1800" dirty="0"/>
              <a:t>wrong way to set up the board. The rule to remember here is that a light-colored </a:t>
            </a:r>
            <a:r>
              <a:rPr lang="en-US" sz="1800" dirty="0" smtClean="0"/>
              <a:t/>
            </a:r>
            <a:br>
              <a:rPr lang="en-US" sz="1800" dirty="0" smtClean="0"/>
            </a:br>
            <a:r>
              <a:rPr lang="en-US" sz="1800" dirty="0" smtClean="0"/>
              <a:t>square </a:t>
            </a:r>
            <a:r>
              <a:rPr lang="en-US" sz="1800" dirty="0"/>
              <a:t>MUST go in your right hand corner, </a:t>
            </a:r>
            <a:r>
              <a:rPr lang="en-US" sz="1800" dirty="0" smtClean="0"/>
              <a:t>as noted above.</a:t>
            </a:r>
            <a:endParaRPr lang="en-US" dirty="0"/>
          </a:p>
        </p:txBody>
      </p:sp>
      <p:pic>
        <p:nvPicPr>
          <p:cNvPr id="3" name="Picture 2"/>
          <p:cNvPicPr>
            <a:picLocks noChangeAspect="1"/>
          </p:cNvPicPr>
          <p:nvPr/>
        </p:nvPicPr>
        <p:blipFill>
          <a:blip r:embed="rId2"/>
          <a:stretch>
            <a:fillRect/>
          </a:stretch>
        </p:blipFill>
        <p:spPr>
          <a:xfrm>
            <a:off x="4355622" y="2224537"/>
            <a:ext cx="2408926" cy="2408926"/>
          </a:xfrm>
          <a:prstGeom prst="rect">
            <a:avLst/>
          </a:prstGeom>
        </p:spPr>
      </p:pic>
      <p:cxnSp>
        <p:nvCxnSpPr>
          <p:cNvPr id="5" name="Straight Arrow Connector 4"/>
          <p:cNvCxnSpPr/>
          <p:nvPr/>
        </p:nvCxnSpPr>
        <p:spPr>
          <a:xfrm flipH="1" flipV="1">
            <a:off x="6579080" y="4388688"/>
            <a:ext cx="491705" cy="24477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3944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310" y="595223"/>
            <a:ext cx="10550105" cy="507831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Some </a:t>
            </a:r>
            <a:r>
              <a:rPr lang="en-US" dirty="0"/>
              <a:t>boards come with letters and numbers along the outside edges, as I'm showing here. That has to do with something called 'chess notation', which we'll get into later down the road. But if your board has these letters and numbers, you position it so that the letters face the players and the numbers are along the right-hand and left-hand </a:t>
            </a:r>
            <a:r>
              <a:rPr lang="en-US" dirty="0" smtClean="0"/>
              <a:t>sides. </a:t>
            </a:r>
          </a:p>
          <a:p>
            <a:endParaRPr lang="en-US" dirty="0"/>
          </a:p>
          <a:p>
            <a:r>
              <a:rPr lang="en-US" dirty="0" smtClean="0"/>
              <a:t>The </a:t>
            </a:r>
            <a:r>
              <a:rPr lang="en-US" dirty="0"/>
              <a:t>horizontal squares, or ranks </a:t>
            </a:r>
            <a:r>
              <a:rPr lang="en-US" dirty="0" smtClean="0"/>
              <a:t>are numbered </a:t>
            </a:r>
            <a:r>
              <a:rPr lang="en-US" dirty="0"/>
              <a:t>1 to 8. </a:t>
            </a:r>
            <a:endParaRPr lang="en-US" dirty="0" smtClean="0"/>
          </a:p>
          <a:p>
            <a:r>
              <a:rPr lang="en-US" dirty="0" smtClean="0"/>
              <a:t>The </a:t>
            </a:r>
            <a:r>
              <a:rPr lang="en-US" dirty="0"/>
              <a:t>vertical squares, or files, are lettered from A to H.</a:t>
            </a:r>
          </a:p>
          <a:p>
            <a:r>
              <a:rPr lang="en-US" dirty="0"/>
              <a:t>For example, h1 is the right hand corner square marked with an “X”.</a:t>
            </a:r>
            <a:endParaRPr lang="en-US" dirty="0" smtClean="0"/>
          </a:p>
          <a:p>
            <a:endParaRPr lang="en-US" dirty="0"/>
          </a:p>
          <a:p>
            <a:r>
              <a:rPr lang="en-US" dirty="0" smtClean="0"/>
              <a:t>If </a:t>
            </a:r>
            <a:r>
              <a:rPr lang="en-US" dirty="0"/>
              <a:t>you do that, then your right-hand corner square will be light-colored, guaranteed!</a:t>
            </a:r>
          </a:p>
        </p:txBody>
      </p:sp>
      <p:pic>
        <p:nvPicPr>
          <p:cNvPr id="3" name="Picture 2"/>
          <p:cNvPicPr>
            <a:picLocks noChangeAspect="1"/>
          </p:cNvPicPr>
          <p:nvPr/>
        </p:nvPicPr>
        <p:blipFill>
          <a:blip r:embed="rId2"/>
          <a:stretch>
            <a:fillRect/>
          </a:stretch>
        </p:blipFill>
        <p:spPr>
          <a:xfrm>
            <a:off x="4462793" y="332074"/>
            <a:ext cx="2016384" cy="2016384"/>
          </a:xfrm>
          <a:prstGeom prst="rect">
            <a:avLst/>
          </a:prstGeom>
        </p:spPr>
      </p:pic>
      <p:sp>
        <p:nvSpPr>
          <p:cNvPr id="4" name="Rectangle 3"/>
          <p:cNvSpPr/>
          <p:nvPr/>
        </p:nvSpPr>
        <p:spPr>
          <a:xfrm rot="10800000" flipH="1" flipV="1">
            <a:off x="6139540" y="1615639"/>
            <a:ext cx="226426" cy="923330"/>
          </a:xfrm>
          <a:prstGeom prst="rect">
            <a:avLst/>
          </a:prstGeom>
          <a:noFill/>
        </p:spPr>
        <p:txBody>
          <a:bodyPr wrap="square" lIns="91440" tIns="45720" rIns="91440" bIns="45720">
            <a:spAutoFit/>
          </a:bodyPr>
          <a:lstStyle/>
          <a:p>
            <a:pPr algn="ctr"/>
            <a:r>
              <a:rPr lang="en-US" sz="54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ngsana New" panose="02020603050405020304" pitchFamily="18" charset="-34"/>
                <a:cs typeface="Angsana New" panose="02020603050405020304" pitchFamily="18" charset="-34"/>
              </a:rPr>
              <a:t>x</a:t>
            </a:r>
            <a:endParaRPr lang="en-US" sz="7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78619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442" y="422693"/>
            <a:ext cx="10895162" cy="4801314"/>
          </a:xfrm>
          <a:prstGeom prst="rect">
            <a:avLst/>
          </a:prstGeom>
          <a:noFill/>
        </p:spPr>
        <p:txBody>
          <a:bodyPr wrap="square" rtlCol="0">
            <a:spAutoFit/>
          </a:bodyPr>
          <a:lstStyle/>
          <a:p>
            <a:r>
              <a:rPr lang="en-US" dirty="0" smtClean="0"/>
              <a:t>Let’s get started by setting </a:t>
            </a:r>
            <a:r>
              <a:rPr lang="en-US" dirty="0"/>
              <a:t>up the pawns. There're 8 white pawns and 8 black pawns. They're simple. You just line them up on the second and seventh rows. (8 squares, 8 pawns. Simple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2591682"/>
            <a:ext cx="4840138" cy="1238446"/>
          </a:xfrm>
          <a:prstGeom prst="rect">
            <a:avLst/>
          </a:prstGeom>
        </p:spPr>
      </p:pic>
    </p:spTree>
    <p:extLst>
      <p:ext uri="{BB962C8B-B14F-4D97-AF65-F5344CB8AC3E}">
        <p14:creationId xmlns:p14="http://schemas.microsoft.com/office/powerpoint/2010/main" val="319568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1814" y="374650"/>
            <a:ext cx="660075" cy="622300"/>
          </a:xfrm>
          <a:prstGeom prst="rect">
            <a:avLst/>
          </a:prstGeom>
        </p:spPr>
      </p:pic>
      <p:sp>
        <p:nvSpPr>
          <p:cNvPr id="4" name="TextBox 3"/>
          <p:cNvSpPr txBox="1"/>
          <p:nvPr/>
        </p:nvSpPr>
        <p:spPr>
          <a:xfrm>
            <a:off x="1367247" y="685800"/>
            <a:ext cx="9056914" cy="6463308"/>
          </a:xfrm>
          <a:prstGeom prst="rect">
            <a:avLst/>
          </a:prstGeom>
          <a:noFill/>
        </p:spPr>
        <p:txBody>
          <a:bodyPr wrap="square" rtlCol="0">
            <a:spAutoFit/>
          </a:bodyPr>
          <a:lstStyle/>
          <a:p>
            <a:endParaRPr lang="en-US" dirty="0" smtClean="0"/>
          </a:p>
          <a:p>
            <a:pPr algn="ctr"/>
            <a:r>
              <a:rPr lang="en-US" b="1" dirty="0" smtClean="0"/>
              <a:t>KING </a:t>
            </a:r>
            <a:endParaRPr lang="en-US" b="1" dirty="0"/>
          </a:p>
          <a:p>
            <a:r>
              <a:rPr lang="en-US" dirty="0" smtClean="0"/>
              <a:t>King </a:t>
            </a:r>
            <a:r>
              <a:rPr lang="en-US" dirty="0"/>
              <a:t>(K - black, k - white</a:t>
            </a:r>
            <a:r>
              <a:rPr lang="en-US" dirty="0" smtClean="0"/>
              <a:t>)</a:t>
            </a:r>
          </a:p>
          <a:p>
            <a:endParaRPr lang="en-US" dirty="0"/>
          </a:p>
          <a:p>
            <a:r>
              <a:rPr lang="en-US" dirty="0"/>
              <a:t>The king is the most important piece </a:t>
            </a:r>
            <a:r>
              <a:rPr lang="en-US" dirty="0" smtClean="0"/>
              <a:t>in the </a:t>
            </a:r>
            <a:r>
              <a:rPr lang="en-US" dirty="0"/>
              <a:t>game of chess. This is because the</a:t>
            </a:r>
          </a:p>
          <a:p>
            <a:r>
              <a:rPr lang="en-US" dirty="0"/>
              <a:t>objective of the game is to capture </a:t>
            </a:r>
            <a:r>
              <a:rPr lang="en-US" dirty="0" smtClean="0"/>
              <a:t>your opponent's </a:t>
            </a:r>
            <a:r>
              <a:rPr lang="en-US" dirty="0"/>
              <a:t>king. </a:t>
            </a:r>
            <a:endParaRPr lang="en-US" dirty="0" smtClean="0"/>
          </a:p>
          <a:p>
            <a:endParaRPr lang="en-US" dirty="0"/>
          </a:p>
          <a:p>
            <a:r>
              <a:rPr lang="en-US" b="1" dirty="0" smtClean="0"/>
              <a:t>The </a:t>
            </a:r>
            <a:r>
              <a:rPr lang="en-US" b="1" dirty="0"/>
              <a:t>king has the ability </a:t>
            </a:r>
            <a:r>
              <a:rPr lang="en-US" b="1" dirty="0" smtClean="0"/>
              <a:t>to move </a:t>
            </a:r>
            <a:r>
              <a:rPr lang="en-US" b="1" dirty="0"/>
              <a:t>one space in any direction. </a:t>
            </a:r>
            <a:endParaRPr lang="en-US" b="1" dirty="0" smtClean="0"/>
          </a:p>
          <a:p>
            <a:r>
              <a:rPr lang="en-US" b="1" dirty="0" smtClean="0"/>
              <a:t>Value= Infinity </a:t>
            </a:r>
          </a:p>
          <a:p>
            <a:endParaRPr lang="en-US" dirty="0" smtClean="0"/>
          </a:p>
          <a:p>
            <a:r>
              <a:rPr lang="en-US" dirty="0" smtClean="0"/>
              <a:t>However</a:t>
            </a:r>
            <a:r>
              <a:rPr lang="en-US" dirty="0"/>
              <a:t>, </a:t>
            </a:r>
            <a:r>
              <a:rPr lang="en-US" dirty="0" smtClean="0"/>
              <a:t>the king cannot </a:t>
            </a:r>
            <a:r>
              <a:rPr lang="en-US" dirty="0"/>
              <a:t>put himself in danger, </a:t>
            </a:r>
            <a:r>
              <a:rPr lang="en-US" dirty="0" smtClean="0"/>
              <a:t>which means </a:t>
            </a:r>
            <a:r>
              <a:rPr lang="en-US" dirty="0"/>
              <a:t>two kings can never be side by side. </a:t>
            </a:r>
            <a:r>
              <a:rPr lang="en-US" dirty="0" smtClean="0"/>
              <a:t>If the </a:t>
            </a:r>
            <a:r>
              <a:rPr lang="en-US" dirty="0"/>
              <a:t>King can be captured he is said to be “in</a:t>
            </a:r>
          </a:p>
          <a:p>
            <a:r>
              <a:rPr lang="en-US" b="1" dirty="0"/>
              <a:t>check</a:t>
            </a:r>
            <a:r>
              <a:rPr lang="en-US" dirty="0"/>
              <a:t>”. If he </a:t>
            </a:r>
            <a:r>
              <a:rPr lang="en-US" dirty="0" smtClean="0"/>
              <a:t>cannot </a:t>
            </a:r>
            <a:r>
              <a:rPr lang="en-US" dirty="0"/>
              <a:t>move to a square </a:t>
            </a:r>
            <a:r>
              <a:rPr lang="en-US" dirty="0" err="1" smtClean="0"/>
              <a:t>wherehe</a:t>
            </a:r>
            <a:r>
              <a:rPr lang="en-US" dirty="0" smtClean="0"/>
              <a:t> </a:t>
            </a:r>
            <a:r>
              <a:rPr lang="en-US" dirty="0"/>
              <a:t>is not threatened, and if the checking </a:t>
            </a:r>
            <a:r>
              <a:rPr lang="en-US" dirty="0" smtClean="0"/>
              <a:t>piece cannot </a:t>
            </a:r>
            <a:r>
              <a:rPr lang="en-US" dirty="0"/>
              <a:t>be captured or blocked, the King is </a:t>
            </a:r>
            <a:r>
              <a:rPr lang="en-US" b="1" dirty="0"/>
              <a:t>checkmated</a:t>
            </a:r>
            <a:r>
              <a:rPr lang="en-US" dirty="0"/>
              <a:t> and the game is over</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4100295" y="5227210"/>
            <a:ext cx="1185808" cy="1208425"/>
          </a:xfrm>
          <a:prstGeom prst="rect">
            <a:avLst/>
          </a:prstGeom>
        </p:spPr>
      </p:pic>
    </p:spTree>
    <p:extLst>
      <p:ext uri="{BB962C8B-B14F-4D97-AF65-F5344CB8AC3E}">
        <p14:creationId xmlns:p14="http://schemas.microsoft.com/office/powerpoint/2010/main" val="211312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3966" y="330925"/>
            <a:ext cx="9875519" cy="3693319"/>
          </a:xfrm>
          <a:prstGeom prst="rect">
            <a:avLst/>
          </a:prstGeom>
          <a:noFill/>
        </p:spPr>
        <p:txBody>
          <a:bodyPr wrap="square" rtlCol="0">
            <a:spAutoFit/>
          </a:bodyPr>
          <a:lstStyle/>
          <a:p>
            <a:endParaRPr lang="en-US" dirty="0" smtClean="0"/>
          </a:p>
          <a:p>
            <a:pPr algn="ctr"/>
            <a:r>
              <a:rPr lang="en-US" b="1" dirty="0" smtClean="0"/>
              <a:t>QUEEN </a:t>
            </a:r>
            <a:endParaRPr lang="en-US" b="1" dirty="0"/>
          </a:p>
          <a:p>
            <a:endParaRPr lang="en-US" dirty="0" smtClean="0"/>
          </a:p>
          <a:p>
            <a:r>
              <a:rPr lang="en-US" dirty="0" smtClean="0"/>
              <a:t>Royal piece- When setting up, make sure it matches itself to the corresponding colored </a:t>
            </a:r>
            <a:r>
              <a:rPr lang="en-US" dirty="0" err="1" smtClean="0"/>
              <a:t>squre</a:t>
            </a:r>
            <a:r>
              <a:rPr lang="en-US" dirty="0" smtClean="0"/>
              <a:t>. </a:t>
            </a:r>
            <a:endParaRPr lang="en-US" dirty="0"/>
          </a:p>
          <a:p>
            <a:endParaRPr lang="en-US" dirty="0" smtClean="0"/>
          </a:p>
          <a:p>
            <a:r>
              <a:rPr lang="en-US" dirty="0" smtClean="0"/>
              <a:t>Queen </a:t>
            </a:r>
            <a:r>
              <a:rPr lang="en-US" dirty="0"/>
              <a:t>(Q – black, q </a:t>
            </a:r>
            <a:r>
              <a:rPr lang="en-US" dirty="0" smtClean="0"/>
              <a:t>–white</a:t>
            </a:r>
            <a:r>
              <a:rPr lang="en-US" dirty="0"/>
              <a:t>)</a:t>
            </a:r>
          </a:p>
          <a:p>
            <a:endParaRPr lang="en-US" dirty="0" smtClean="0"/>
          </a:p>
          <a:p>
            <a:r>
              <a:rPr lang="en-US" dirty="0" smtClean="0"/>
              <a:t>The </a:t>
            </a:r>
            <a:r>
              <a:rPr lang="en-US" dirty="0"/>
              <a:t>queen may not be the </a:t>
            </a:r>
            <a:r>
              <a:rPr lang="en-US" dirty="0" smtClean="0"/>
              <a:t>most important </a:t>
            </a:r>
            <a:r>
              <a:rPr lang="en-US" dirty="0"/>
              <a:t>piece on the board, but she is the</a:t>
            </a:r>
          </a:p>
          <a:p>
            <a:r>
              <a:rPr lang="en-US" b="1" dirty="0"/>
              <a:t>most powerful piece</a:t>
            </a:r>
            <a:r>
              <a:rPr lang="en-US" dirty="0"/>
              <a:t>. </a:t>
            </a:r>
            <a:endParaRPr lang="en-US" dirty="0" smtClean="0"/>
          </a:p>
          <a:p>
            <a:endParaRPr lang="en-US" dirty="0"/>
          </a:p>
          <a:p>
            <a:r>
              <a:rPr lang="en-US" b="1" dirty="0" smtClean="0"/>
              <a:t>The </a:t>
            </a:r>
            <a:r>
              <a:rPr lang="en-US" b="1" dirty="0"/>
              <a:t>queen can move </a:t>
            </a:r>
            <a:r>
              <a:rPr lang="en-US" b="1" dirty="0" smtClean="0"/>
              <a:t>any number </a:t>
            </a:r>
            <a:r>
              <a:rPr lang="en-US" b="1" dirty="0"/>
              <a:t>of spaces in any direction</a:t>
            </a:r>
            <a:r>
              <a:rPr lang="en-US" b="1" dirty="0" smtClean="0"/>
              <a:t>.</a:t>
            </a:r>
          </a:p>
          <a:p>
            <a:r>
              <a:rPr lang="en-US" b="1" dirty="0" smtClean="0"/>
              <a:t>Value- 9 points </a:t>
            </a:r>
            <a:endParaRPr lang="en-US" b="1" dirty="0"/>
          </a:p>
        </p:txBody>
      </p:sp>
      <p:pic>
        <p:nvPicPr>
          <p:cNvPr id="4" name="Picture 3"/>
          <p:cNvPicPr>
            <a:picLocks noChangeAspect="1"/>
          </p:cNvPicPr>
          <p:nvPr/>
        </p:nvPicPr>
        <p:blipFill>
          <a:blip r:embed="rId2"/>
          <a:stretch>
            <a:fillRect/>
          </a:stretch>
        </p:blipFill>
        <p:spPr>
          <a:xfrm>
            <a:off x="4571999" y="3965087"/>
            <a:ext cx="2669529" cy="2670843"/>
          </a:xfrm>
          <a:prstGeom prst="rect">
            <a:avLst/>
          </a:prstGeom>
        </p:spPr>
      </p:pic>
      <p:pic>
        <p:nvPicPr>
          <p:cNvPr id="5" name="Picture 4"/>
          <p:cNvPicPr>
            <a:picLocks noChangeAspect="1"/>
          </p:cNvPicPr>
          <p:nvPr/>
        </p:nvPicPr>
        <p:blipFill>
          <a:blip r:embed="rId3"/>
          <a:stretch>
            <a:fillRect/>
          </a:stretch>
        </p:blipFill>
        <p:spPr>
          <a:xfrm>
            <a:off x="445025" y="330925"/>
            <a:ext cx="660075" cy="622300"/>
          </a:xfrm>
          <a:prstGeom prst="rect">
            <a:avLst/>
          </a:prstGeom>
        </p:spPr>
      </p:pic>
    </p:spTree>
    <p:extLst>
      <p:ext uri="{BB962C8B-B14F-4D97-AF65-F5344CB8AC3E}">
        <p14:creationId xmlns:p14="http://schemas.microsoft.com/office/powerpoint/2010/main" val="2178103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8869" y="879566"/>
            <a:ext cx="10014856" cy="3693319"/>
          </a:xfrm>
          <a:prstGeom prst="rect">
            <a:avLst/>
          </a:prstGeom>
          <a:noFill/>
        </p:spPr>
        <p:txBody>
          <a:bodyPr wrap="square" rtlCol="0">
            <a:spAutoFit/>
          </a:bodyPr>
          <a:lstStyle/>
          <a:p>
            <a:pPr algn="ctr"/>
            <a:r>
              <a:rPr lang="en-US" b="1" dirty="0" smtClean="0"/>
              <a:t>ROOK</a:t>
            </a:r>
            <a:endParaRPr lang="en-US" dirty="0"/>
          </a:p>
          <a:p>
            <a:endParaRPr lang="en-US" dirty="0" smtClean="0"/>
          </a:p>
          <a:p>
            <a:r>
              <a:rPr lang="en-US" dirty="0" smtClean="0"/>
              <a:t>The </a:t>
            </a:r>
            <a:r>
              <a:rPr lang="en-US" dirty="0"/>
              <a:t>rook has the ability to </a:t>
            </a:r>
            <a:r>
              <a:rPr lang="en-US" dirty="0" smtClean="0"/>
              <a:t>move horizontally </a:t>
            </a:r>
            <a:r>
              <a:rPr lang="en-US" dirty="0"/>
              <a:t>or vertically any number </a:t>
            </a:r>
            <a:r>
              <a:rPr lang="en-US" dirty="0" smtClean="0"/>
              <a:t>of squares </a:t>
            </a:r>
            <a:r>
              <a:rPr lang="en-US" dirty="0"/>
              <a:t>in any direction. </a:t>
            </a:r>
            <a:endParaRPr lang="en-US" dirty="0" smtClean="0"/>
          </a:p>
          <a:p>
            <a:endParaRPr lang="en-US" dirty="0"/>
          </a:p>
          <a:p>
            <a:r>
              <a:rPr lang="en-US" dirty="0" smtClean="0"/>
              <a:t>The </a:t>
            </a:r>
            <a:r>
              <a:rPr lang="en-US" dirty="0"/>
              <a:t>rook, also a powerful piece, is </a:t>
            </a:r>
            <a:r>
              <a:rPr lang="en-US" dirty="0" smtClean="0"/>
              <a:t>worth 5 pts. </a:t>
            </a:r>
          </a:p>
          <a:p>
            <a:endParaRPr lang="en-US" dirty="0"/>
          </a:p>
          <a:p>
            <a:r>
              <a:rPr lang="en-US" dirty="0" smtClean="0"/>
              <a:t>The rook works best close to the king, keeping one on each end so it can “sweep” the opponents away. </a:t>
            </a:r>
          </a:p>
          <a:p>
            <a:endParaRPr lang="en-US" dirty="0" smtClean="0"/>
          </a:p>
          <a:p>
            <a:r>
              <a:rPr lang="en-US" i="1" dirty="0" smtClean="0"/>
              <a:t>(Do not call it a “castle”. . . Castle means something completely different in chess. We will discuss it </a:t>
            </a:r>
            <a:r>
              <a:rPr lang="en-US" i="1" smtClean="0"/>
              <a:t>later.)</a:t>
            </a:r>
            <a:endParaRPr lang="en-US" i="1" dirty="0"/>
          </a:p>
          <a:p>
            <a:endParaRPr lang="en-US" dirty="0"/>
          </a:p>
        </p:txBody>
      </p:sp>
      <p:pic>
        <p:nvPicPr>
          <p:cNvPr id="3" name="Picture 2"/>
          <p:cNvPicPr>
            <a:picLocks noChangeAspect="1"/>
          </p:cNvPicPr>
          <p:nvPr/>
        </p:nvPicPr>
        <p:blipFill>
          <a:blip r:embed="rId2"/>
          <a:stretch>
            <a:fillRect/>
          </a:stretch>
        </p:blipFill>
        <p:spPr>
          <a:xfrm>
            <a:off x="514693" y="568416"/>
            <a:ext cx="660075" cy="622300"/>
          </a:xfrm>
          <a:prstGeom prst="rect">
            <a:avLst/>
          </a:prstGeom>
        </p:spPr>
      </p:pic>
      <p:pic>
        <p:nvPicPr>
          <p:cNvPr id="4" name="Picture 3"/>
          <p:cNvPicPr>
            <a:picLocks noChangeAspect="1"/>
          </p:cNvPicPr>
          <p:nvPr/>
        </p:nvPicPr>
        <p:blipFill>
          <a:blip r:embed="rId3"/>
          <a:stretch>
            <a:fillRect/>
          </a:stretch>
        </p:blipFill>
        <p:spPr>
          <a:xfrm>
            <a:off x="4972595" y="4796461"/>
            <a:ext cx="1798671" cy="1799556"/>
          </a:xfrm>
          <a:prstGeom prst="rect">
            <a:avLst/>
          </a:prstGeom>
        </p:spPr>
      </p:pic>
    </p:spTree>
    <p:extLst>
      <p:ext uri="{BB962C8B-B14F-4D97-AF65-F5344CB8AC3E}">
        <p14:creationId xmlns:p14="http://schemas.microsoft.com/office/powerpoint/2010/main" val="410775947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223</TotalTime>
  <Words>2553</Words>
  <Application>Microsoft Office PowerPoint</Application>
  <PresentationFormat>Widescreen</PresentationFormat>
  <Paragraphs>251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Angsana New</vt:lpstr>
      <vt:lpstr>Arial</vt:lpstr>
      <vt:lpstr>Century Gothic</vt:lpstr>
      <vt:lpstr>Wingdings 3</vt:lpstr>
      <vt:lpstr>Slice</vt:lpstr>
      <vt:lpstr>All About Chess </vt:lpstr>
      <vt:lpstr>PowerPoint Presentation</vt:lpstr>
      <vt:lpstr>Basic Chess Information </vt:lpstr>
      <vt:lpstr>How to Set Up the Board and Pieces  Before you start to play a game of chess, you obviously have to setup the board and pieces, and they have to be setup the same way every time. Here is the correct way to set up the board and pieces for play:            The board is 8 squares by 8 squares, for a total of 64 squares. There IS a right way and  a wrong way to set up the board. The rule to remember here is that a light-colored  square MUST go in your right hand corner, as noted above.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Strategies </vt:lpstr>
      <vt:lpstr>PowerPoint Presentation</vt:lpstr>
      <vt:lpstr>Learn quick check moves . . .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Chess</dc:title>
  <dc:creator>Teresa Rogers</dc:creator>
  <cp:lastModifiedBy>Teresa R</cp:lastModifiedBy>
  <cp:revision>23</cp:revision>
  <dcterms:created xsi:type="dcterms:W3CDTF">2015-09-11T16:10:07Z</dcterms:created>
  <dcterms:modified xsi:type="dcterms:W3CDTF">2017-10-20T13:52:30Z</dcterms:modified>
</cp:coreProperties>
</file>