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handoutMasterIdLst>
    <p:handoutMasterId r:id="rId29"/>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660"/>
  </p:normalViewPr>
  <p:slideViewPr>
    <p:cSldViewPr snapToGrid="0">
      <p:cViewPr varScale="1">
        <p:scale>
          <a:sx n="55" d="100"/>
          <a:sy n="55" d="100"/>
        </p:scale>
        <p:origin x="451"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10E5542E-B5DC-41E6-ACAD-24321AD2B924}" type="datetimeFigureOut">
              <a:rPr lang="en-US" smtClean="0"/>
              <a:t>5/23/2017</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E5F2152-64DF-4306-B02D-3315309191F0}" type="slidenum">
              <a:rPr lang="en-US" smtClean="0"/>
              <a:t>‹#›</a:t>
            </a:fld>
            <a:endParaRPr lang="en-US" dirty="0"/>
          </a:p>
        </p:txBody>
      </p:sp>
    </p:spTree>
    <p:extLst>
      <p:ext uri="{BB962C8B-B14F-4D97-AF65-F5344CB8AC3E}">
        <p14:creationId xmlns:p14="http://schemas.microsoft.com/office/powerpoint/2010/main" val="33331421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20122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dirty="0"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1190921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1877053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2938065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112589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3462276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66485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3628017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4023187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2947370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327445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2902178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4272453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06D395-13C7-4477-B3F1-B815C40E613D}" type="datetimeFigureOut">
              <a:rPr lang="en-US" smtClean="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2268963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dirty="0"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6806D395-13C7-4477-B3F1-B815C40E613D}" type="datetimeFigureOut">
              <a:rPr lang="en-US" smtClean="0"/>
              <a:t>5/23/2017</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1884E40A-F6BE-49C5-853F-DC654EB74F5C}" type="slidenum">
              <a:rPr lang="en-US" smtClean="0"/>
              <a:t>‹#›</a:t>
            </a:fld>
            <a:endParaRPr lang="en-US" dirty="0"/>
          </a:p>
        </p:txBody>
      </p:sp>
    </p:spTree>
    <p:extLst>
      <p:ext uri="{BB962C8B-B14F-4D97-AF65-F5344CB8AC3E}">
        <p14:creationId xmlns:p14="http://schemas.microsoft.com/office/powerpoint/2010/main" val="2781799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6806D395-13C7-4477-B3F1-B815C40E613D}" type="datetimeFigureOut">
              <a:rPr lang="en-US" smtClean="0"/>
              <a:t>5/23/2017</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1884E40A-F6BE-49C5-853F-DC654EB74F5C}" type="slidenum">
              <a:rPr lang="en-US" smtClean="0"/>
              <a:t>‹#›</a:t>
            </a:fld>
            <a:endParaRPr lang="en-US" dirty="0"/>
          </a:p>
        </p:txBody>
      </p:sp>
    </p:spTree>
    <p:extLst>
      <p:ext uri="{BB962C8B-B14F-4D97-AF65-F5344CB8AC3E}">
        <p14:creationId xmlns:p14="http://schemas.microsoft.com/office/powerpoint/2010/main" val="801145739"/>
      </p:ext>
    </p:extLst>
  </p:cSld>
  <p:clrMap bg1="dk1" tx1="lt1" bg2="dk2" tx2="lt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ascd.org/" TargetMode="External"/><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0717" y="1018846"/>
            <a:ext cx="10886535" cy="2147048"/>
          </a:xfrm>
        </p:spPr>
        <p:txBody>
          <a:bodyPr/>
          <a:lstStyle/>
          <a:p>
            <a:r>
              <a:rPr lang="en-US" sz="1800" i="1" dirty="0" smtClean="0"/>
              <a:t>Based on the Book By Carol Ann Tomlinson </a:t>
            </a:r>
            <a:r>
              <a:rPr lang="en-US" sz="1800" dirty="0" smtClean="0"/>
              <a:t/>
            </a:r>
            <a:br>
              <a:rPr lang="en-US" sz="1800" dirty="0" smtClean="0"/>
            </a:br>
            <a:r>
              <a:rPr lang="en-US" sz="1800" dirty="0"/>
              <a:t/>
            </a:r>
            <a:br>
              <a:rPr lang="en-US" sz="1800" dirty="0"/>
            </a:br>
            <a:r>
              <a:rPr lang="en-US" dirty="0" smtClean="0">
                <a:solidFill>
                  <a:schemeClr val="bg2">
                    <a:lumMod val="75000"/>
                  </a:schemeClr>
                </a:solidFill>
              </a:rPr>
              <a:t>“The Differentiated  Classroom </a:t>
            </a:r>
            <a:endParaRPr lang="en-US" dirty="0">
              <a:solidFill>
                <a:schemeClr val="bg2">
                  <a:lumMod val="75000"/>
                </a:schemeClr>
              </a:solidFill>
            </a:endParaRPr>
          </a:p>
        </p:txBody>
      </p:sp>
      <p:sp>
        <p:nvSpPr>
          <p:cNvPr id="3" name="Subtitle 2"/>
          <p:cNvSpPr>
            <a:spLocks noGrp="1"/>
          </p:cNvSpPr>
          <p:nvPr>
            <p:ph type="subTitle" idx="1"/>
          </p:nvPr>
        </p:nvSpPr>
        <p:spPr>
          <a:xfrm>
            <a:off x="1876424" y="3036497"/>
            <a:ext cx="8791575" cy="3666227"/>
          </a:xfrm>
        </p:spPr>
        <p:txBody>
          <a:bodyPr>
            <a:normAutofit/>
          </a:bodyPr>
          <a:lstStyle/>
          <a:p>
            <a:pPr algn="ctr"/>
            <a:r>
              <a:rPr lang="en-US" dirty="0" smtClean="0">
                <a:solidFill>
                  <a:schemeClr val="bg2">
                    <a:lumMod val="75000"/>
                  </a:schemeClr>
                </a:solidFill>
              </a:rPr>
              <a:t>Responding to the Needs of All Learners”</a:t>
            </a:r>
          </a:p>
          <a:p>
            <a:endParaRPr lang="en-US" dirty="0"/>
          </a:p>
          <a:p>
            <a:pPr algn="ctr"/>
            <a:endParaRPr lang="en-US" i="1" dirty="0" smtClean="0">
              <a:latin typeface="Bradley Hand ITC" panose="03070402050302030203" pitchFamily="66" charset="0"/>
            </a:endParaRPr>
          </a:p>
          <a:p>
            <a:pPr algn="ctr"/>
            <a:endParaRPr lang="en-US" i="1" dirty="0" smtClean="0">
              <a:latin typeface="Bradley Hand ITC" panose="03070402050302030203" pitchFamily="66" charset="0"/>
            </a:endParaRPr>
          </a:p>
          <a:p>
            <a:pPr algn="ctr"/>
            <a:endParaRPr lang="en-US" i="1" dirty="0">
              <a:latin typeface="Bradley Hand ITC" panose="03070402050302030203" pitchFamily="66" charset="0"/>
            </a:endParaRPr>
          </a:p>
          <a:p>
            <a:pPr algn="ctr"/>
            <a:r>
              <a:rPr lang="en-US" sz="2400" i="1" dirty="0" smtClean="0">
                <a:latin typeface="Bradley Hand ITC" panose="03070402050302030203" pitchFamily="66" charset="0"/>
              </a:rPr>
              <a:t>Marked Tree G.T</a:t>
            </a:r>
            <a:r>
              <a:rPr lang="en-US" sz="2400" i="1" dirty="0" smtClean="0">
                <a:latin typeface="Bradley Hand ITC" panose="03070402050302030203" pitchFamily="66" charset="0"/>
              </a:rPr>
              <a:t>. </a:t>
            </a:r>
            <a:r>
              <a:rPr lang="en-US" sz="2400" i="1" smtClean="0">
                <a:latin typeface="Bradley Hand ITC" panose="03070402050302030203" pitchFamily="66" charset="0"/>
              </a:rPr>
              <a:t>Program </a:t>
            </a:r>
            <a:r>
              <a:rPr lang="en-US" sz="2400" i="1" smtClean="0">
                <a:latin typeface="Bradley Hand ITC" panose="03070402050302030203" pitchFamily="66" charset="0"/>
              </a:rPr>
              <a:t> </a:t>
            </a:r>
            <a:endParaRPr lang="en-US" sz="2400" i="1" dirty="0" smtClean="0">
              <a:latin typeface="Bradley Hand ITC" panose="03070402050302030203" pitchFamily="66" charset="0"/>
            </a:endParaRPr>
          </a:p>
        </p:txBody>
      </p:sp>
    </p:spTree>
    <p:extLst>
      <p:ext uri="{BB962C8B-B14F-4D97-AF65-F5344CB8AC3E}">
        <p14:creationId xmlns:p14="http://schemas.microsoft.com/office/powerpoint/2010/main" val="302112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558134"/>
            <a:ext cx="9905998" cy="649565"/>
          </a:xfrm>
        </p:spPr>
        <p:txBody>
          <a:bodyPr/>
          <a:lstStyle/>
          <a:p>
            <a:pPr algn="ctr"/>
            <a:r>
              <a:rPr lang="en-US" dirty="0" smtClean="0">
                <a:solidFill>
                  <a:schemeClr val="bg2">
                    <a:lumMod val="75000"/>
                  </a:schemeClr>
                </a:solidFill>
              </a:rPr>
              <a:t>Complex Instruction</a:t>
            </a:r>
            <a:endParaRPr lang="en-US" dirty="0">
              <a:solidFill>
                <a:schemeClr val="bg2">
                  <a:lumMod val="75000"/>
                </a:schemeClr>
              </a:solidFill>
            </a:endParaRPr>
          </a:p>
        </p:txBody>
      </p:sp>
      <p:sp>
        <p:nvSpPr>
          <p:cNvPr id="3" name="Content Placeholder 2"/>
          <p:cNvSpPr>
            <a:spLocks noGrp="1"/>
          </p:cNvSpPr>
          <p:nvPr>
            <p:ph idx="1"/>
          </p:nvPr>
        </p:nvSpPr>
        <p:spPr>
          <a:xfrm>
            <a:off x="107680" y="2251495"/>
            <a:ext cx="11973463" cy="4606505"/>
          </a:xfrm>
        </p:spPr>
        <p:txBody>
          <a:bodyPr>
            <a:normAutofit fontScale="70000" lnSpcReduction="20000"/>
          </a:bodyPr>
          <a:lstStyle/>
          <a:p>
            <a:r>
              <a:rPr lang="en-US" sz="2400" b="1" dirty="0" smtClean="0"/>
              <a:t>Complex instruction is a rich strategy developed to address the need of a diverse classroom and establish equity of learning opportunity for all students. The tasks:</a:t>
            </a:r>
          </a:p>
          <a:p>
            <a:pPr marL="457200" lvl="1" indent="0">
              <a:lnSpc>
                <a:spcPct val="100000"/>
              </a:lnSpc>
              <a:buNone/>
            </a:pPr>
            <a:r>
              <a:rPr lang="en-US" sz="1800" dirty="0" smtClean="0"/>
              <a:t>. </a:t>
            </a:r>
            <a:r>
              <a:rPr lang="en-US" sz="2100" dirty="0" smtClean="0"/>
              <a:t>require students to work together in small groups, </a:t>
            </a:r>
          </a:p>
          <a:p>
            <a:pPr marL="457200" lvl="1" indent="0">
              <a:lnSpc>
                <a:spcPct val="100000"/>
              </a:lnSpc>
              <a:buNone/>
            </a:pPr>
            <a:r>
              <a:rPr lang="en-US" sz="2100" dirty="0" smtClean="0"/>
              <a:t>. designed to draw upon the intellectual strengths of each student in the group,</a:t>
            </a:r>
          </a:p>
          <a:p>
            <a:pPr marL="457200" lvl="1" indent="0">
              <a:lnSpc>
                <a:spcPct val="100000"/>
              </a:lnSpc>
              <a:buNone/>
            </a:pPr>
            <a:r>
              <a:rPr lang="en-US" sz="2100" dirty="0" smtClean="0"/>
              <a:t>. are open ended,</a:t>
            </a:r>
          </a:p>
          <a:p>
            <a:pPr marL="457200" lvl="1" indent="0">
              <a:lnSpc>
                <a:spcPct val="100000"/>
              </a:lnSpc>
              <a:buNone/>
            </a:pPr>
            <a:r>
              <a:rPr lang="en-US" sz="2100" dirty="0" smtClean="0"/>
              <a:t>. are intrinsically interesting to students, </a:t>
            </a:r>
          </a:p>
          <a:p>
            <a:pPr marL="457200" lvl="1" indent="0">
              <a:lnSpc>
                <a:spcPct val="100000"/>
              </a:lnSpc>
              <a:buNone/>
            </a:pPr>
            <a:r>
              <a:rPr lang="en-US" sz="2100" dirty="0" smtClean="0"/>
              <a:t>. are uncertain, thus allowing for a variety of solutions and solution routes. </a:t>
            </a:r>
          </a:p>
          <a:p>
            <a:pPr marL="457200" lvl="1" indent="0">
              <a:lnSpc>
                <a:spcPct val="100000"/>
              </a:lnSpc>
              <a:buNone/>
            </a:pPr>
            <a:r>
              <a:rPr lang="en-US" sz="2100" dirty="0" smtClean="0"/>
              <a:t>. involve real objects</a:t>
            </a:r>
          </a:p>
          <a:p>
            <a:pPr marL="457200" lvl="1" indent="0">
              <a:lnSpc>
                <a:spcPct val="100000"/>
              </a:lnSpc>
              <a:buNone/>
            </a:pPr>
            <a:r>
              <a:rPr lang="en-US" sz="2100" dirty="0" smtClean="0"/>
              <a:t>. provide materials and instructions in multiple languages, if needed,</a:t>
            </a:r>
          </a:p>
          <a:p>
            <a:pPr marL="457200" lvl="1" indent="0">
              <a:lnSpc>
                <a:spcPct val="100000"/>
              </a:lnSpc>
              <a:buNone/>
            </a:pPr>
            <a:r>
              <a:rPr lang="en-US" sz="2100" dirty="0" smtClean="0"/>
              <a:t>. integrate reading and writing to accomplishing a desirable goal,</a:t>
            </a:r>
          </a:p>
          <a:p>
            <a:pPr marL="457200" lvl="1" indent="0">
              <a:lnSpc>
                <a:spcPct val="100000"/>
              </a:lnSpc>
              <a:buNone/>
            </a:pPr>
            <a:r>
              <a:rPr lang="en-US" sz="2100" dirty="0" smtClean="0"/>
              <a:t>. draw upon multiple intelligences in a real-world way, </a:t>
            </a:r>
          </a:p>
          <a:p>
            <a:pPr marL="457200" lvl="1" indent="0">
              <a:lnSpc>
                <a:spcPct val="100000"/>
              </a:lnSpc>
              <a:buNone/>
            </a:pPr>
            <a:r>
              <a:rPr lang="en-US" sz="2100" dirty="0" smtClean="0"/>
              <a:t>. use multimedia and require many different talents in order to be completed adequately,</a:t>
            </a:r>
          </a:p>
          <a:p>
            <a:pPr marL="457200" lvl="1" indent="0">
              <a:lnSpc>
                <a:spcPct val="100000"/>
              </a:lnSpc>
              <a:buNone/>
            </a:pPr>
            <a:r>
              <a:rPr lang="en-US" sz="2100" dirty="0" smtClean="0"/>
              <a:t>. </a:t>
            </a:r>
            <a:r>
              <a:rPr lang="en-US" sz="2100" dirty="0"/>
              <a:t>h</a:t>
            </a:r>
            <a:r>
              <a:rPr lang="en-US" sz="2100" dirty="0" smtClean="0"/>
              <a:t>ave no right or wrong answers,</a:t>
            </a:r>
          </a:p>
          <a:p>
            <a:pPr marL="457200" lvl="1" indent="0">
              <a:lnSpc>
                <a:spcPct val="100000"/>
              </a:lnSpc>
              <a:buNone/>
            </a:pPr>
            <a:r>
              <a:rPr lang="en-US" sz="2100" dirty="0" smtClean="0"/>
              <a:t>. allow for completion more efficiently by one or two students, rather than a whole class/group,</a:t>
            </a:r>
          </a:p>
          <a:p>
            <a:pPr marL="457200" lvl="1" indent="0">
              <a:lnSpc>
                <a:spcPct val="100000"/>
              </a:lnSpc>
              <a:buNone/>
            </a:pPr>
            <a:r>
              <a:rPr lang="en-US" sz="2100" dirty="0" smtClean="0"/>
              <a:t>. </a:t>
            </a:r>
            <a:r>
              <a:rPr lang="en-US" sz="2100" dirty="0"/>
              <a:t>r</a:t>
            </a:r>
            <a:r>
              <a:rPr lang="en-US" sz="2100" dirty="0" smtClean="0"/>
              <a:t>eflect low-level thinking or involve simple memorization of routine learning. </a:t>
            </a:r>
          </a:p>
        </p:txBody>
      </p:sp>
    </p:spTree>
    <p:extLst>
      <p:ext uri="{BB962C8B-B14F-4D97-AF65-F5344CB8AC3E}">
        <p14:creationId xmlns:p14="http://schemas.microsoft.com/office/powerpoint/2010/main" val="1389919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597807"/>
          </a:xfrm>
        </p:spPr>
        <p:txBody>
          <a:bodyPr>
            <a:normAutofit fontScale="90000"/>
          </a:bodyPr>
          <a:lstStyle/>
          <a:p>
            <a:pPr algn="ctr"/>
            <a:r>
              <a:rPr lang="en-US" dirty="0" smtClean="0">
                <a:solidFill>
                  <a:schemeClr val="bg2">
                    <a:lumMod val="75000"/>
                  </a:schemeClr>
                </a:solidFill>
              </a:rPr>
              <a:t>Orbital studies	</a:t>
            </a:r>
            <a:endParaRPr lang="en-US" dirty="0">
              <a:solidFill>
                <a:schemeClr val="bg2">
                  <a:lumMod val="75000"/>
                </a:schemeClr>
              </a:solidFill>
            </a:endParaRPr>
          </a:p>
        </p:txBody>
      </p:sp>
      <p:sp>
        <p:nvSpPr>
          <p:cNvPr id="3" name="Content Placeholder 2"/>
          <p:cNvSpPr>
            <a:spLocks noGrp="1"/>
          </p:cNvSpPr>
          <p:nvPr>
            <p:ph idx="1"/>
          </p:nvPr>
        </p:nvSpPr>
        <p:spPr>
          <a:xfrm>
            <a:off x="313277" y="2102837"/>
            <a:ext cx="11878723" cy="4513623"/>
          </a:xfrm>
        </p:spPr>
        <p:txBody>
          <a:bodyPr>
            <a:normAutofit fontScale="92500" lnSpcReduction="10000"/>
          </a:bodyPr>
          <a:lstStyle/>
          <a:p>
            <a:r>
              <a:rPr lang="en-US" sz="2000" dirty="0" smtClean="0"/>
              <a:t>Students develop their own topics rather than a prescribed list, however topics stem from the curriculum. It is based on student choice rather than teacher choice. </a:t>
            </a:r>
          </a:p>
          <a:p>
            <a:r>
              <a:rPr lang="en-US" sz="2000" dirty="0" smtClean="0"/>
              <a:t>Initial list of topics are derived from surveys of student interests and suggestions from parents and/or mentors.</a:t>
            </a:r>
          </a:p>
          <a:p>
            <a:r>
              <a:rPr lang="en-US" sz="2000" dirty="0" smtClean="0"/>
              <a:t>Usually last between 3-6 weeks, however may be a strategy used throughout the year.</a:t>
            </a:r>
          </a:p>
          <a:p>
            <a:r>
              <a:rPr lang="en-US" sz="2000" dirty="0" smtClean="0"/>
              <a:t>Teachers help students develop clear questions for study, a plan for research, a method for presentation, </a:t>
            </a:r>
            <a:r>
              <a:rPr lang="en-US" sz="2000" dirty="0"/>
              <a:t>c</a:t>
            </a:r>
            <a:r>
              <a:rPr lang="en-US" sz="2000" dirty="0" smtClean="0"/>
              <a:t>riteria for quality and measure progress. It is important that teachers assume a key role in monitoring student choices and progress and coaching for high-quality outcomes. </a:t>
            </a:r>
          </a:p>
          <a:p>
            <a:r>
              <a:rPr lang="en-US" sz="2000" dirty="0" smtClean="0"/>
              <a:t>Requirements include: log of time spent on the study, resources used and ideas/skills gained from the study. In addition, the student must plan a 10-20 minute presentation to at least 5 peers, provide a handout for the audience, and obtain feed-back on the presentation. </a:t>
            </a:r>
          </a:p>
          <a:p>
            <a:r>
              <a:rPr lang="en-US" sz="2000" dirty="0" smtClean="0"/>
              <a:t>Students are energized by school and the learning process because they are learning what they love! </a:t>
            </a:r>
            <a:endParaRPr lang="en-US" sz="2000" dirty="0"/>
          </a:p>
        </p:txBody>
      </p:sp>
    </p:spTree>
    <p:extLst>
      <p:ext uri="{BB962C8B-B14F-4D97-AF65-F5344CB8AC3E}">
        <p14:creationId xmlns:p14="http://schemas.microsoft.com/office/powerpoint/2010/main" val="2047674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66700"/>
            <a:ext cx="9906000" cy="1106488"/>
          </a:xfrm>
        </p:spPr>
        <p:txBody>
          <a:bodyPr/>
          <a:lstStyle/>
          <a:p>
            <a:pPr algn="ctr"/>
            <a:r>
              <a:rPr lang="en-US" dirty="0" smtClean="0">
                <a:solidFill>
                  <a:schemeClr val="tx1"/>
                </a:solidFill>
              </a:rPr>
              <a:t>More Instructional Strategies </a:t>
            </a:r>
            <a:br>
              <a:rPr lang="en-US" dirty="0" smtClean="0">
                <a:solidFill>
                  <a:schemeClr val="tx1"/>
                </a:solidFill>
              </a:rPr>
            </a:br>
            <a:r>
              <a:rPr lang="en-US" dirty="0" smtClean="0">
                <a:solidFill>
                  <a:schemeClr val="tx1"/>
                </a:solidFill>
              </a:rPr>
              <a:t>to Support Differentiation</a:t>
            </a:r>
            <a:endParaRPr lang="en-US" dirty="0">
              <a:solidFill>
                <a:schemeClr val="tx1"/>
              </a:solidFill>
            </a:endParaRPr>
          </a:p>
        </p:txBody>
      </p:sp>
      <p:sp>
        <p:nvSpPr>
          <p:cNvPr id="3" name="Content Placeholder 2"/>
          <p:cNvSpPr>
            <a:spLocks noGrp="1"/>
          </p:cNvSpPr>
          <p:nvPr>
            <p:ph idx="4294967295"/>
          </p:nvPr>
        </p:nvSpPr>
        <p:spPr>
          <a:xfrm>
            <a:off x="-1" y="1373188"/>
            <a:ext cx="12111487" cy="5372100"/>
          </a:xfrm>
        </p:spPr>
        <p:txBody>
          <a:bodyPr>
            <a:normAutofit lnSpcReduction="10000"/>
          </a:bodyPr>
          <a:lstStyle/>
          <a:p>
            <a:pPr marL="0" indent="0">
              <a:buNone/>
            </a:pPr>
            <a:r>
              <a:rPr lang="en-US" sz="2000" dirty="0" smtClean="0"/>
              <a:t>There are many strategies that invite teachers to look at needs of small groups and individuals, as opposed to the same readiness level, interests, and mode of learning. </a:t>
            </a:r>
          </a:p>
          <a:p>
            <a:pPr>
              <a:lnSpc>
                <a:spcPct val="100000"/>
              </a:lnSpc>
            </a:pPr>
            <a:r>
              <a:rPr lang="en-US" sz="2000" dirty="0" smtClean="0"/>
              <a:t>Centers-Centers are usually not linked to a particular skill or theme. Example of centers: learning centers or interest centers. </a:t>
            </a:r>
          </a:p>
          <a:p>
            <a:pPr marL="0" indent="0">
              <a:lnSpc>
                <a:spcPct val="100000"/>
              </a:lnSpc>
              <a:buNone/>
            </a:pPr>
            <a:r>
              <a:rPr lang="en-US" sz="1600" b="1" dirty="0" smtClean="0"/>
              <a:t>a. Learning centers- </a:t>
            </a:r>
            <a:r>
              <a:rPr lang="en-US" sz="1600" dirty="0" smtClean="0"/>
              <a:t>focus on important learning goals; use materials and activities addressing a wide range of levels or interests; include simple to complex activities; provide clear directions with instructions; use a record-keeping system includes a plan of ongoing assessment. Most learning centers are more teacher constructed, however are focused on mastery or extensions of a skill.  </a:t>
            </a:r>
          </a:p>
          <a:p>
            <a:pPr marL="0" indent="0">
              <a:lnSpc>
                <a:spcPct val="100000"/>
              </a:lnSpc>
              <a:buNone/>
            </a:pPr>
            <a:r>
              <a:rPr lang="en-US" sz="1600" b="1" dirty="0" smtClean="0"/>
              <a:t>b. Entry Points </a:t>
            </a:r>
            <a:r>
              <a:rPr lang="en-US" sz="1600" dirty="0" smtClean="0"/>
              <a:t>(Gardner)- addresses varied intelligence profiles through as many as five avenues or “entry points:” 				</a:t>
            </a:r>
            <a:r>
              <a:rPr lang="en-US" sz="1600" u="sng" dirty="0" smtClean="0"/>
              <a:t>Narration Entry Point</a:t>
            </a:r>
            <a:r>
              <a:rPr lang="en-US" sz="1600" dirty="0" smtClean="0"/>
              <a:t>-</a:t>
            </a:r>
            <a:r>
              <a:rPr lang="en-US" sz="1600" dirty="0"/>
              <a:t>P</a:t>
            </a:r>
            <a:r>
              <a:rPr lang="en-US" sz="1600" dirty="0" smtClean="0"/>
              <a:t>resent a story or narrative about a topic/concept; </a:t>
            </a:r>
          </a:p>
          <a:p>
            <a:pPr marL="0" indent="0">
              <a:lnSpc>
                <a:spcPct val="100000"/>
              </a:lnSpc>
              <a:buNone/>
            </a:pPr>
            <a:r>
              <a:rPr lang="en-US" sz="1600" dirty="0" smtClean="0"/>
              <a:t>		</a:t>
            </a:r>
            <a:r>
              <a:rPr lang="en-US" sz="1600" u="sng" dirty="0" smtClean="0"/>
              <a:t>Logical-Quantitative Entry Point</a:t>
            </a:r>
            <a:r>
              <a:rPr lang="en-US" sz="1600" dirty="0" smtClean="0"/>
              <a:t>-Use numerals or deductive/scientific approach to the topic/concept; 					</a:t>
            </a:r>
            <a:r>
              <a:rPr lang="en-US" sz="1600" u="sng" dirty="0" smtClean="0"/>
              <a:t>Foundational Entry Point</a:t>
            </a:r>
            <a:r>
              <a:rPr lang="en-US" sz="1600" dirty="0" smtClean="0"/>
              <a:t>-Examines the philosophy and vocabulary that undergird the topic/concept</a:t>
            </a:r>
            <a:r>
              <a:rPr lang="en-US" sz="1600" u="sng" dirty="0" smtClean="0"/>
              <a:t>; </a:t>
            </a:r>
          </a:p>
          <a:p>
            <a:pPr marL="0" indent="0">
              <a:lnSpc>
                <a:spcPct val="100000"/>
              </a:lnSpc>
              <a:buNone/>
            </a:pPr>
            <a:r>
              <a:rPr lang="en-US" sz="1600" dirty="0" smtClean="0"/>
              <a:t>		</a:t>
            </a:r>
            <a:r>
              <a:rPr lang="en-US" sz="1600" u="sng" dirty="0" smtClean="0"/>
              <a:t>Aesthetic Entry Point</a:t>
            </a:r>
            <a:r>
              <a:rPr lang="en-US" sz="1600" dirty="0" smtClean="0"/>
              <a:t>- Focus on the sensory features of the topic/concept; </a:t>
            </a:r>
          </a:p>
          <a:p>
            <a:pPr marL="0" indent="0">
              <a:lnSpc>
                <a:spcPct val="100000"/>
              </a:lnSpc>
              <a:buNone/>
            </a:pPr>
            <a:r>
              <a:rPr lang="en-US" sz="1600" dirty="0"/>
              <a:t>	</a:t>
            </a:r>
            <a:r>
              <a:rPr lang="en-US" sz="1600" dirty="0" smtClean="0"/>
              <a:t>	</a:t>
            </a:r>
            <a:r>
              <a:rPr lang="en-US" sz="1600" u="sng" dirty="0" smtClean="0"/>
              <a:t>Experiential Entry Point</a:t>
            </a:r>
            <a:r>
              <a:rPr lang="en-US" sz="1600" dirty="0" smtClean="0"/>
              <a:t>- Uses a hands-on approach where the student deals directly with the student’s personal 			experience or materials that represent the topic/concept.</a:t>
            </a:r>
          </a:p>
          <a:p>
            <a:pPr marL="0" indent="0">
              <a:lnSpc>
                <a:spcPct val="100000"/>
              </a:lnSpc>
              <a:buNone/>
            </a:pPr>
            <a:r>
              <a:rPr lang="en-US" sz="1600" b="1" dirty="0" smtClean="0"/>
              <a:t>c. Tiered Activities</a:t>
            </a:r>
            <a:r>
              <a:rPr lang="en-US" sz="1600" dirty="0" smtClean="0"/>
              <a:t>-Focuses on essential understandings and skills but at different levels of complexity, abstractness, and open-endedness.  Tiered activities provide different routes of access at varying degrees of difficulty to allow for each student to come away with pivotal skills of understanding and appropriately challenged. </a:t>
            </a:r>
            <a:endParaRPr lang="en-US" sz="1600" dirty="0"/>
          </a:p>
        </p:txBody>
      </p:sp>
    </p:spTree>
    <p:extLst>
      <p:ext uri="{BB962C8B-B14F-4D97-AF65-F5344CB8AC3E}">
        <p14:creationId xmlns:p14="http://schemas.microsoft.com/office/powerpoint/2010/main" val="3410401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9906000" cy="865188"/>
          </a:xfrm>
        </p:spPr>
        <p:txBody>
          <a:bodyPr/>
          <a:lstStyle/>
          <a:p>
            <a:pPr algn="ctr"/>
            <a:r>
              <a:rPr lang="en-US" dirty="0" smtClean="0">
                <a:solidFill>
                  <a:schemeClr val="tx1"/>
                </a:solidFill>
              </a:rPr>
              <a:t>Tiered Activities </a:t>
            </a:r>
            <a:endParaRPr lang="en-US" dirty="0">
              <a:solidFill>
                <a:schemeClr val="tx1"/>
              </a:solidFill>
            </a:endParaRPr>
          </a:p>
        </p:txBody>
      </p:sp>
      <p:sp>
        <p:nvSpPr>
          <p:cNvPr id="3" name="Content Placeholder 2"/>
          <p:cNvSpPr>
            <a:spLocks noGrp="1"/>
          </p:cNvSpPr>
          <p:nvPr>
            <p:ph idx="4294967295"/>
          </p:nvPr>
        </p:nvSpPr>
        <p:spPr>
          <a:xfrm>
            <a:off x="512074" y="865188"/>
            <a:ext cx="10756900" cy="5716767"/>
          </a:xfrm>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2800" dirty="0" smtClean="0"/>
              <a:t>Guidelines to developing Tiered Activities: </a:t>
            </a:r>
          </a:p>
          <a:p>
            <a:pPr marL="0" indent="0">
              <a:buNone/>
            </a:pPr>
            <a:r>
              <a:rPr lang="en-US" sz="2000" dirty="0" smtClean="0"/>
              <a:t>. Select the concept(s), generalization(s), and skills(s) that will be the focus of the activity for all learners. This is the framework of understanding the topic. </a:t>
            </a:r>
          </a:p>
          <a:p>
            <a:pPr marL="0" indent="0">
              <a:buNone/>
            </a:pPr>
            <a:r>
              <a:rPr lang="en-US" sz="2000" dirty="0" smtClean="0"/>
              <a:t>. Think of the students, use assessments related to the upcoming lesson to range difficulty level. Add to the awareness of students’ talents, learning profiles, and interests. </a:t>
            </a:r>
          </a:p>
          <a:p>
            <a:pPr marL="0" indent="0">
              <a:buNone/>
            </a:pPr>
            <a:r>
              <a:rPr lang="en-US" sz="2000" dirty="0" smtClean="0"/>
              <a:t>Create one activity that has been successful in the past. It should be interesting, require high-level thought and focus on elements that will cause students to use key skill(s) to understand the key idea(s). </a:t>
            </a:r>
          </a:p>
          <a:p>
            <a:pPr marL="0" indent="0">
              <a:buNone/>
            </a:pPr>
            <a:r>
              <a:rPr lang="en-US" sz="2000" dirty="0" smtClean="0"/>
              <a:t>. Draw a ladder- the top rung represents students with the highest skill and requires high complexity of understanding. The bottom rung represents those with low skills and low complexity of understanding.. “Clone” the activity along the ladder to provide different versions at different degrees of difficulty. Sometimes two will do, sometimes three, four, or even five. Cloning occurs when you vary materials students will use, ranging from basic to challenging. (See appendix “The Equalizer” for cloning process.</a:t>
            </a:r>
          </a:p>
          <a:p>
            <a:pPr marL="0" indent="0">
              <a:buNone/>
            </a:pPr>
            <a:r>
              <a:rPr lang="en-US" sz="2000" dirty="0" smtClean="0"/>
              <a:t>. Match a version of the task to each student based on student need and task requirements. The goal is to match the task’s degree of difficulty and its pacing to student readiness. </a:t>
            </a:r>
          </a:p>
          <a:p>
            <a:pPr marL="0" indent="0">
              <a:buNone/>
            </a:pPr>
            <a:endParaRPr lang="en-US" sz="2000" dirty="0" smtClean="0"/>
          </a:p>
          <a:p>
            <a:pPr marL="0" indent="0">
              <a:buNone/>
            </a:pPr>
            <a:endParaRPr lang="en-US" sz="2000" dirty="0" smtClean="0"/>
          </a:p>
          <a:p>
            <a:pPr marL="0" indent="0">
              <a:buNone/>
            </a:pPr>
            <a:endParaRPr lang="en-US" sz="2000" dirty="0" smtClean="0"/>
          </a:p>
          <a:p>
            <a:pPr marL="0" indent="0">
              <a:buNone/>
            </a:pPr>
            <a:endParaRPr lang="en-US" dirty="0"/>
          </a:p>
        </p:txBody>
      </p:sp>
    </p:spTree>
    <p:extLst>
      <p:ext uri="{BB962C8B-B14F-4D97-AF65-F5344CB8AC3E}">
        <p14:creationId xmlns:p14="http://schemas.microsoft.com/office/powerpoint/2010/main" val="2509999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7844" y="482952"/>
            <a:ext cx="9905998" cy="456632"/>
          </a:xfrm>
        </p:spPr>
        <p:txBody>
          <a:bodyPr>
            <a:normAutofit fontScale="90000"/>
          </a:bodyPr>
          <a:lstStyle/>
          <a:p>
            <a:pPr algn="ctr"/>
            <a:r>
              <a:rPr lang="en-US" dirty="0" smtClean="0">
                <a:solidFill>
                  <a:schemeClr val="bg2">
                    <a:lumMod val="75000"/>
                  </a:schemeClr>
                </a:solidFill>
              </a:rPr>
              <a:t>Developing a tiered activity </a:t>
            </a:r>
            <a:endParaRPr lang="en-US" dirty="0">
              <a:solidFill>
                <a:schemeClr val="bg2">
                  <a:lumMod val="75000"/>
                </a:schemeClr>
              </a:solidFill>
            </a:endParaRPr>
          </a:p>
        </p:txBody>
      </p:sp>
      <p:sp>
        <p:nvSpPr>
          <p:cNvPr id="3" name="Content Placeholder 2"/>
          <p:cNvSpPr>
            <a:spLocks noGrp="1"/>
          </p:cNvSpPr>
          <p:nvPr>
            <p:ph idx="1"/>
          </p:nvPr>
        </p:nvSpPr>
        <p:spPr>
          <a:xfrm>
            <a:off x="431320" y="603849"/>
            <a:ext cx="11662913" cy="6150634"/>
          </a:xfrm>
        </p:spPr>
        <p:txBody>
          <a:bodyPr>
            <a:normAutofit fontScale="2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sz="9600" dirty="0" smtClean="0">
              <a:solidFill>
                <a:schemeClr val="bg1"/>
              </a:solidFill>
            </a:endParaRPr>
          </a:p>
          <a:p>
            <a:pPr marL="0" indent="0" algn="ctr">
              <a:buNone/>
            </a:pPr>
            <a:endParaRPr lang="en-US" sz="9600" dirty="0">
              <a:solidFill>
                <a:schemeClr val="bg1"/>
              </a:solidFill>
            </a:endParaRPr>
          </a:p>
          <a:p>
            <a:pPr marL="0" indent="0" algn="ctr">
              <a:buNone/>
            </a:pPr>
            <a:endParaRPr lang="en-US" sz="9600" dirty="0" smtClean="0">
              <a:solidFill>
                <a:schemeClr val="bg1"/>
              </a:solidFill>
            </a:endParaRPr>
          </a:p>
          <a:p>
            <a:pPr marL="0" indent="0" algn="ctr">
              <a:buNone/>
            </a:pPr>
            <a:endParaRPr lang="en-US" sz="9600" dirty="0">
              <a:solidFill>
                <a:schemeClr val="bg1"/>
              </a:solidFill>
            </a:endParaRPr>
          </a:p>
          <a:p>
            <a:pPr marL="0" indent="0" algn="ctr">
              <a:buNone/>
            </a:pPr>
            <a:r>
              <a:rPr lang="en-US" sz="9600" dirty="0" smtClean="0">
                <a:solidFill>
                  <a:schemeClr val="bg1"/>
                </a:solidFill>
              </a:rPr>
              <a:t>Select the activity, organizer, concept, skill, generalization, (Essential to building a framework of understanding)</a:t>
            </a:r>
          </a:p>
          <a:p>
            <a:pPr marL="0" indent="0">
              <a:buNone/>
            </a:pPr>
            <a:endParaRPr lang="en-US" sz="7200" dirty="0"/>
          </a:p>
          <a:p>
            <a:pPr marL="0" indent="0">
              <a:buNone/>
            </a:pPr>
            <a:r>
              <a:rPr lang="en-US" sz="7200" dirty="0" smtClean="0"/>
              <a:t> </a:t>
            </a:r>
            <a:r>
              <a:rPr lang="en-US" sz="7200" b="1" dirty="0" smtClean="0"/>
              <a:t>Think about your students or use assessments</a:t>
            </a:r>
          </a:p>
          <a:p>
            <a:pPr>
              <a:lnSpc>
                <a:spcPct val="100000"/>
              </a:lnSpc>
            </a:pPr>
            <a:r>
              <a:rPr lang="en-US" sz="7200" dirty="0"/>
              <a:t> </a:t>
            </a:r>
            <a:r>
              <a:rPr lang="en-US" sz="7200" dirty="0" smtClean="0"/>
              <a:t>Readiness range                             skills</a:t>
            </a:r>
          </a:p>
          <a:p>
            <a:pPr>
              <a:lnSpc>
                <a:spcPct val="100000"/>
              </a:lnSpc>
            </a:pPr>
            <a:r>
              <a:rPr lang="en-US" sz="7200" dirty="0" smtClean="0"/>
              <a:t>Interests                                             reading </a:t>
            </a:r>
          </a:p>
          <a:p>
            <a:pPr>
              <a:lnSpc>
                <a:spcPct val="100000"/>
              </a:lnSpc>
            </a:pPr>
            <a:r>
              <a:rPr lang="en-US" sz="7200" dirty="0" smtClean="0"/>
              <a:t>Learning Profile                                 thinking </a:t>
            </a:r>
          </a:p>
          <a:p>
            <a:pPr>
              <a:lnSpc>
                <a:spcPct val="100000"/>
              </a:lnSpc>
            </a:pPr>
            <a:r>
              <a:rPr lang="en-US" sz="7200" dirty="0" smtClean="0"/>
              <a:t>Talents                                                information </a:t>
            </a:r>
          </a:p>
          <a:p>
            <a:pPr marL="0" indent="0">
              <a:lnSpc>
                <a:spcPct val="100000"/>
              </a:lnSpc>
              <a:buNone/>
            </a:pPr>
            <a:endParaRPr lang="en-US" sz="7200" dirty="0"/>
          </a:p>
          <a:p>
            <a:pPr marL="0" indent="0">
              <a:lnSpc>
                <a:spcPct val="100000"/>
              </a:lnSpc>
              <a:buNone/>
            </a:pPr>
            <a:r>
              <a:rPr lang="en-US" sz="7200" b="1" dirty="0" smtClean="0"/>
              <a:t>Create an activity that is</a:t>
            </a:r>
            <a:r>
              <a:rPr lang="en-US" sz="7200" dirty="0" smtClean="0"/>
              <a:t>: interesting, high level, causes student to use key skill(s) to understand a key idea.                                                                      High </a:t>
            </a:r>
            <a:r>
              <a:rPr lang="en-US" sz="7200" dirty="0"/>
              <a:t>Skill or complexity </a:t>
            </a:r>
          </a:p>
          <a:p>
            <a:pPr marL="0" indent="0">
              <a:lnSpc>
                <a:spcPct val="100000"/>
              </a:lnSpc>
              <a:buNone/>
            </a:pPr>
            <a:endParaRPr lang="en-US" sz="7200" dirty="0" smtClean="0"/>
          </a:p>
          <a:p>
            <a:pPr marL="0" indent="0">
              <a:lnSpc>
                <a:spcPct val="100000"/>
              </a:lnSpc>
              <a:buNone/>
            </a:pPr>
            <a:r>
              <a:rPr lang="en-US" sz="7200" b="1" dirty="0" smtClean="0"/>
              <a:t>Chart the complexity of the activity</a:t>
            </a:r>
            <a:r>
              <a:rPr lang="en-US" sz="7200" dirty="0" smtClean="0"/>
              <a:t>                 Low Skill or complexity </a:t>
            </a:r>
          </a:p>
          <a:p>
            <a:pPr marL="0" indent="0">
              <a:lnSpc>
                <a:spcPct val="100000"/>
              </a:lnSpc>
              <a:buNone/>
            </a:pPr>
            <a:r>
              <a:rPr lang="en-US" sz="7200" dirty="0" smtClean="0"/>
              <a:t>Clone the activity along the ladder, as needed to ensure challenge and success for your students, assessing it in terms of materials (basic to advanced), form of expression (from familiar to unfamiliar), from experience (from personal experience to removed from personal experience), the equalizer</a:t>
            </a:r>
          </a:p>
          <a:p>
            <a:pPr marL="0" indent="0">
              <a:lnSpc>
                <a:spcPct val="100000"/>
              </a:lnSpc>
              <a:buNone/>
            </a:pPr>
            <a:r>
              <a:rPr lang="en-US" sz="7200" b="1" dirty="0" smtClean="0"/>
              <a:t>Match</a:t>
            </a:r>
            <a:r>
              <a:rPr lang="en-US" sz="7200" dirty="0" smtClean="0"/>
              <a:t> a version of the task to a student based on student profile and task requirements. </a:t>
            </a:r>
          </a:p>
          <a:p>
            <a:pPr marL="0" indent="0">
              <a:lnSpc>
                <a:spcPct val="100000"/>
              </a:lnSpc>
              <a:buNone/>
            </a:pPr>
            <a:endParaRPr lang="en-US" sz="7200" dirty="0" smtClean="0"/>
          </a:p>
          <a:p>
            <a:pPr marL="0" indent="0">
              <a:lnSpc>
                <a:spcPct val="100000"/>
              </a:lnSpc>
              <a:buNone/>
            </a:pPr>
            <a:r>
              <a:rPr lang="en-US" sz="7200" dirty="0"/>
              <a:t> </a:t>
            </a:r>
            <a:r>
              <a:rPr lang="en-US" sz="7200" dirty="0" smtClean="0"/>
              <a:t>                                                                                            </a:t>
            </a:r>
            <a:endParaRPr lang="en-US" sz="7200" dirty="0"/>
          </a:p>
          <a:p>
            <a:pPr marL="0" indent="0">
              <a:lnSpc>
                <a:spcPct val="100000"/>
              </a:lnSpc>
              <a:buNone/>
            </a:pPr>
            <a:r>
              <a:rPr lang="en-US" sz="7200" dirty="0" smtClean="0"/>
              <a:t>                                                                                            </a:t>
            </a:r>
          </a:p>
          <a:p>
            <a:pPr marL="0" indent="0">
              <a:lnSpc>
                <a:spcPct val="100000"/>
              </a:lnSpc>
              <a:buNone/>
            </a:pPr>
            <a:endParaRPr lang="en-US" sz="7200" dirty="0"/>
          </a:p>
          <a:p>
            <a:pPr marL="0" indent="0">
              <a:lnSpc>
                <a:spcPct val="100000"/>
              </a:lnSpc>
              <a:buNone/>
            </a:pPr>
            <a:endParaRPr lang="en-US" sz="7200" dirty="0" smtClean="0"/>
          </a:p>
          <a:p>
            <a:pPr marL="0" indent="0">
              <a:lnSpc>
                <a:spcPct val="100000"/>
              </a:lnSpc>
              <a:buNone/>
            </a:pPr>
            <a:endParaRPr lang="en-US" sz="1400" dirty="0"/>
          </a:p>
          <a:p>
            <a:pPr marL="0" indent="0">
              <a:lnSpc>
                <a:spcPct val="100000"/>
              </a:lnSpc>
              <a:buNone/>
            </a:pPr>
            <a:endParaRPr lang="en-US" sz="1400" dirty="0" smtClean="0"/>
          </a:p>
          <a:p>
            <a:pPr marL="0" indent="0">
              <a:lnSpc>
                <a:spcPct val="100000"/>
              </a:lnSpc>
              <a:buNone/>
            </a:pPr>
            <a:endParaRPr lang="en-US" sz="1400" dirty="0"/>
          </a:p>
          <a:p>
            <a:pPr marL="0" indent="0">
              <a:lnSpc>
                <a:spcPct val="100000"/>
              </a:lnSpc>
              <a:buNone/>
            </a:pPr>
            <a:endParaRPr lang="en-US" sz="1400" dirty="0" smtClean="0"/>
          </a:p>
          <a:p>
            <a:pPr marL="0" indent="0">
              <a:lnSpc>
                <a:spcPct val="100000"/>
              </a:lnSpc>
              <a:buNone/>
            </a:pPr>
            <a:endParaRPr lang="en-US" sz="2000" dirty="0"/>
          </a:p>
        </p:txBody>
      </p:sp>
      <p:cxnSp>
        <p:nvCxnSpPr>
          <p:cNvPr id="5" name="Straight Arrow Connector 4"/>
          <p:cNvCxnSpPr/>
          <p:nvPr/>
        </p:nvCxnSpPr>
        <p:spPr>
          <a:xfrm flipV="1">
            <a:off x="3055785" y="2833677"/>
            <a:ext cx="1397480"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stretch>
            <a:fillRect/>
          </a:stretch>
        </p:blipFill>
        <p:spPr>
          <a:xfrm rot="1596442">
            <a:off x="3013155" y="3135225"/>
            <a:ext cx="1475360" cy="158510"/>
          </a:xfrm>
          <a:prstGeom prst="rect">
            <a:avLst/>
          </a:prstGeom>
        </p:spPr>
      </p:pic>
      <p:pic>
        <p:nvPicPr>
          <p:cNvPr id="9" name="Picture 8"/>
          <p:cNvPicPr>
            <a:picLocks noChangeAspect="1"/>
          </p:cNvPicPr>
          <p:nvPr/>
        </p:nvPicPr>
        <p:blipFill>
          <a:blip r:embed="rId2"/>
          <a:stretch>
            <a:fillRect/>
          </a:stretch>
        </p:blipFill>
        <p:spPr>
          <a:xfrm rot="1059300">
            <a:off x="3049229" y="2969760"/>
            <a:ext cx="1475360" cy="158510"/>
          </a:xfrm>
          <a:prstGeom prst="rect">
            <a:avLst/>
          </a:prstGeom>
        </p:spPr>
      </p:pic>
      <p:pic>
        <p:nvPicPr>
          <p:cNvPr id="10" name="Picture 9"/>
          <p:cNvPicPr>
            <a:picLocks noChangeAspect="1"/>
          </p:cNvPicPr>
          <p:nvPr/>
        </p:nvPicPr>
        <p:blipFill>
          <a:blip r:embed="rId2"/>
          <a:stretch>
            <a:fillRect/>
          </a:stretch>
        </p:blipFill>
        <p:spPr>
          <a:xfrm rot="2430692">
            <a:off x="2862432" y="3310610"/>
            <a:ext cx="1475360" cy="158510"/>
          </a:xfrm>
          <a:prstGeom prst="rect">
            <a:avLst/>
          </a:prstGeom>
        </p:spPr>
      </p:pic>
      <p:cxnSp>
        <p:nvCxnSpPr>
          <p:cNvPr id="12" name="Straight Connector 11"/>
          <p:cNvCxnSpPr/>
          <p:nvPr/>
        </p:nvCxnSpPr>
        <p:spPr>
          <a:xfrm>
            <a:off x="4923641" y="4743338"/>
            <a:ext cx="21851" cy="9075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387921" y="4769790"/>
            <a:ext cx="13376" cy="8546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953665" y="4890925"/>
            <a:ext cx="3881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941196" y="5076890"/>
            <a:ext cx="43037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953665" y="5437445"/>
            <a:ext cx="4636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937674" y="5249446"/>
            <a:ext cx="46362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4943611" y="4904108"/>
            <a:ext cx="430379" cy="146650"/>
          </a:xfrm>
          <a:prstGeom prst="rect">
            <a:avLst/>
          </a:prstGeom>
          <a:solidFill>
            <a:schemeClr val="tx1"/>
          </a:solidFill>
          <a:ln w="3175">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66107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536575"/>
            <a:ext cx="9906000" cy="319088"/>
          </a:xfrm>
        </p:spPr>
        <p:txBody>
          <a:bodyPr>
            <a:normAutofit fontScale="90000"/>
          </a:bodyPr>
          <a:lstStyle/>
          <a:p>
            <a:pPr algn="ctr"/>
            <a:r>
              <a:rPr lang="en-US" dirty="0" smtClean="0">
                <a:solidFill>
                  <a:schemeClr val="bg2">
                    <a:lumMod val="75000"/>
                  </a:schemeClr>
                </a:solidFill>
              </a:rPr>
              <a:t/>
            </a:r>
            <a:br>
              <a:rPr lang="en-US" dirty="0" smtClean="0">
                <a:solidFill>
                  <a:schemeClr val="bg2">
                    <a:lumMod val="75000"/>
                  </a:schemeClr>
                </a:solidFill>
              </a:rPr>
            </a:br>
            <a:r>
              <a:rPr lang="en-US" sz="2700" dirty="0" smtClean="0">
                <a:solidFill>
                  <a:schemeClr val="tx1"/>
                </a:solidFill>
              </a:rPr>
              <a:t>Learning Contracts</a:t>
            </a:r>
            <a:br>
              <a:rPr lang="en-US" sz="2700" dirty="0" smtClean="0">
                <a:solidFill>
                  <a:schemeClr val="tx1"/>
                </a:solidFill>
              </a:rPr>
            </a:br>
            <a:endParaRPr lang="en-US" sz="2700" dirty="0">
              <a:solidFill>
                <a:schemeClr val="tx1"/>
              </a:solidFill>
            </a:endParaRPr>
          </a:p>
        </p:txBody>
      </p:sp>
      <p:sp>
        <p:nvSpPr>
          <p:cNvPr id="3" name="Content Placeholder 2"/>
          <p:cNvSpPr>
            <a:spLocks noGrp="1"/>
          </p:cNvSpPr>
          <p:nvPr>
            <p:ph idx="4294967295"/>
          </p:nvPr>
        </p:nvSpPr>
        <p:spPr>
          <a:xfrm>
            <a:off x="798513" y="536575"/>
            <a:ext cx="11393487" cy="6096000"/>
          </a:xfrm>
        </p:spPr>
        <p:txBody>
          <a:bodyPr>
            <a:normAutofit fontScale="92500" lnSpcReduction="20000"/>
          </a:bodyPr>
          <a:lstStyle/>
          <a:p>
            <a:pPr>
              <a:lnSpc>
                <a:spcPct val="100000"/>
              </a:lnSpc>
            </a:pPr>
            <a:r>
              <a:rPr lang="en-US" sz="2000" dirty="0" smtClean="0"/>
              <a:t>Learning Contracts- An approach to provide students an opportunity to work independently on materials that is teacher-directed. </a:t>
            </a:r>
          </a:p>
          <a:p>
            <a:pPr>
              <a:lnSpc>
                <a:spcPct val="100000"/>
              </a:lnSpc>
            </a:pPr>
            <a:r>
              <a:rPr lang="en-US" sz="2000" dirty="0" smtClean="0"/>
              <a:t>The contract is a negotiated agreement between teacher and student that gives students some freedom in acquiring the skills and understanding that a teacher deems important at a given time. </a:t>
            </a:r>
          </a:p>
          <a:p>
            <a:pPr>
              <a:lnSpc>
                <a:spcPct val="100000"/>
              </a:lnSpc>
            </a:pPr>
            <a:r>
              <a:rPr lang="en-US" sz="2000" dirty="0" smtClean="0"/>
              <a:t>The contract may also provide opportunity for the student to choose what is to be learned, working conditions, and how information will be applied or expressed. </a:t>
            </a:r>
          </a:p>
          <a:p>
            <a:pPr>
              <a:lnSpc>
                <a:spcPct val="100000"/>
              </a:lnSpc>
            </a:pPr>
            <a:r>
              <a:rPr lang="en-US" sz="2000" dirty="0" smtClean="0"/>
              <a:t>Assumes it is the teacher’s responsibility to specify important learnings and make sure students acquire them. </a:t>
            </a:r>
          </a:p>
          <a:p>
            <a:pPr>
              <a:lnSpc>
                <a:spcPct val="100000"/>
              </a:lnSpc>
            </a:pPr>
            <a:r>
              <a:rPr lang="en-US" sz="2000" dirty="0" smtClean="0"/>
              <a:t>Assumes students can take on some of the responsibility for learning themselves. </a:t>
            </a:r>
          </a:p>
          <a:p>
            <a:pPr>
              <a:lnSpc>
                <a:spcPct val="100000"/>
              </a:lnSpc>
            </a:pPr>
            <a:r>
              <a:rPr lang="en-US" sz="2000" dirty="0" smtClean="0"/>
              <a:t>Delineates skills that need to be practiced and mastered. </a:t>
            </a:r>
          </a:p>
          <a:p>
            <a:pPr>
              <a:lnSpc>
                <a:spcPct val="100000"/>
              </a:lnSpc>
            </a:pPr>
            <a:r>
              <a:rPr lang="en-US" sz="2000" dirty="0" smtClean="0"/>
              <a:t>Ensures students will apply or use those skills in context. </a:t>
            </a:r>
          </a:p>
          <a:p>
            <a:pPr>
              <a:lnSpc>
                <a:spcPct val="100000"/>
              </a:lnSpc>
            </a:pPr>
            <a:r>
              <a:rPr lang="en-US" sz="2000" dirty="0" smtClean="0"/>
              <a:t>Provide specific working conditions that students must adhere during the time frame, homework, and classwork involvement. </a:t>
            </a:r>
          </a:p>
          <a:p>
            <a:pPr>
              <a:lnSpc>
                <a:spcPct val="100000"/>
              </a:lnSpc>
            </a:pPr>
            <a:r>
              <a:rPr lang="en-US" sz="2000" dirty="0" smtClean="0"/>
              <a:t>Sets positive consequences when students adhere to working conditions and negative consequences  if students fail to adhere to working conditions. </a:t>
            </a:r>
          </a:p>
          <a:p>
            <a:pPr>
              <a:lnSpc>
                <a:spcPct val="100000"/>
              </a:lnSpc>
            </a:pPr>
            <a:r>
              <a:rPr lang="en-US" sz="2000" dirty="0" smtClean="0"/>
              <a:t>Establishes criteria for successful completion and quality of work.</a:t>
            </a:r>
          </a:p>
          <a:p>
            <a:pPr>
              <a:lnSpc>
                <a:spcPct val="100000"/>
              </a:lnSpc>
            </a:pPr>
            <a:r>
              <a:rPr lang="en-US" sz="2000" dirty="0" smtClean="0"/>
              <a:t>Includes signatures of agreement to terms of the contract by both teacher and student</a:t>
            </a:r>
            <a:endParaRPr lang="en-US" sz="2000" dirty="0"/>
          </a:p>
        </p:txBody>
      </p:sp>
    </p:spTree>
    <p:extLst>
      <p:ext uri="{BB962C8B-B14F-4D97-AF65-F5344CB8AC3E}">
        <p14:creationId xmlns:p14="http://schemas.microsoft.com/office/powerpoint/2010/main" val="2577095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4582" y="-125506"/>
            <a:ext cx="9905998" cy="753035"/>
          </a:xfrm>
        </p:spPr>
        <p:txBody>
          <a:bodyPr>
            <a:normAutofit/>
          </a:bodyPr>
          <a:lstStyle/>
          <a:p>
            <a:pPr algn="ctr"/>
            <a:r>
              <a:rPr lang="en-US" dirty="0" smtClean="0"/>
              <a:t>Example of Contract </a:t>
            </a:r>
            <a:r>
              <a:rPr lang="en-US" sz="2700" dirty="0" smtClean="0"/>
              <a:t>(Topic is new to student</a:t>
            </a:r>
            <a:r>
              <a:rPr lang="en-US"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92330791"/>
              </p:ext>
            </p:extLst>
          </p:nvPr>
        </p:nvGraphicFramePr>
        <p:xfrm>
          <a:off x="1173334" y="2069562"/>
          <a:ext cx="9867246" cy="4560306"/>
        </p:xfrm>
        <a:graphic>
          <a:graphicData uri="http://schemas.openxmlformats.org/drawingml/2006/table">
            <a:tbl>
              <a:tblPr firstRow="1" bandRow="1">
                <a:tableStyleId>{616DA210-FB5B-4158-B5E0-FEB733F419BA}</a:tableStyleId>
              </a:tblPr>
              <a:tblGrid>
                <a:gridCol w="3289082"/>
                <a:gridCol w="3289082"/>
                <a:gridCol w="3289082"/>
              </a:tblGrid>
              <a:tr h="1082862">
                <a:tc>
                  <a:txBody>
                    <a:bodyPr/>
                    <a:lstStyle/>
                    <a:p>
                      <a:pPr algn="ctr"/>
                      <a:r>
                        <a:rPr lang="en-US" sz="1400" dirty="0" smtClean="0"/>
                        <a:t>Create a Rhyming Wheel</a:t>
                      </a:r>
                    </a:p>
                    <a:p>
                      <a:pPr algn="l"/>
                      <a:endParaRPr lang="en-US" sz="1400" b="0" dirty="0" smtClean="0"/>
                    </a:p>
                    <a:p>
                      <a:pPr algn="l"/>
                      <a:r>
                        <a:rPr lang="en-US" sz="1400" b="0" dirty="0" smtClean="0"/>
                        <a:t>Use your spelling list as a way to get started</a:t>
                      </a:r>
                      <a:endParaRPr lang="en-US" sz="1400" b="0" dirty="0"/>
                    </a:p>
                  </a:txBody>
                  <a:tcPr/>
                </a:tc>
                <a:tc>
                  <a:txBody>
                    <a:bodyPr/>
                    <a:lstStyle/>
                    <a:p>
                      <a:pPr algn="ctr"/>
                      <a:r>
                        <a:rPr lang="en-US" sz="1400" dirty="0" smtClean="0"/>
                        <a:t>Use Your</a:t>
                      </a:r>
                      <a:r>
                        <a:rPr lang="en-US" sz="1400" baseline="0" dirty="0" smtClean="0"/>
                        <a:t> Rhyming Wheel</a:t>
                      </a:r>
                    </a:p>
                    <a:p>
                      <a:pPr algn="l"/>
                      <a:endParaRPr lang="en-US" sz="1400" b="0" baseline="0" dirty="0" smtClean="0"/>
                    </a:p>
                    <a:p>
                      <a:pPr algn="l"/>
                      <a:r>
                        <a:rPr lang="en-US" sz="1400" b="0" baseline="0" dirty="0" smtClean="0"/>
                        <a:t>Write a poem that sounds like Shel Silverstein might have written it. </a:t>
                      </a:r>
                    </a:p>
                    <a:p>
                      <a:pPr algn="l"/>
                      <a:endParaRPr lang="en-US" sz="1400" b="0" dirty="0"/>
                    </a:p>
                  </a:txBody>
                  <a:tcPr/>
                </a:tc>
                <a:tc>
                  <a:txBody>
                    <a:bodyPr/>
                    <a:lstStyle/>
                    <a:p>
                      <a:pPr algn="ctr"/>
                      <a:r>
                        <a:rPr lang="en-US" sz="1400" dirty="0" smtClean="0"/>
                        <a:t>Write an Acrostic Poem</a:t>
                      </a:r>
                      <a:r>
                        <a:rPr lang="en-US" sz="1400" baseline="0" dirty="0" smtClean="0"/>
                        <a:t> </a:t>
                      </a:r>
                    </a:p>
                    <a:p>
                      <a:pPr algn="l"/>
                      <a:endParaRPr lang="en-US" sz="1400" b="0" dirty="0" smtClean="0"/>
                    </a:p>
                    <a:p>
                      <a:pPr algn="l"/>
                      <a:r>
                        <a:rPr lang="en-US" sz="1400" b="0" dirty="0" smtClean="0"/>
                        <a:t>Be sure it includes aliteration </a:t>
                      </a:r>
                      <a:endParaRPr lang="en-US" sz="1400" b="0" dirty="0"/>
                    </a:p>
                  </a:txBody>
                  <a:tcPr/>
                </a:tc>
              </a:tr>
              <a:tr h="1479961">
                <a:tc>
                  <a:txBody>
                    <a:bodyPr/>
                    <a:lstStyle/>
                    <a:p>
                      <a:pPr algn="ctr"/>
                      <a:r>
                        <a:rPr lang="en-US" sz="1400" b="1" dirty="0" smtClean="0"/>
                        <a:t>Write</a:t>
                      </a:r>
                    </a:p>
                    <a:p>
                      <a:pPr algn="ctr"/>
                      <a:endParaRPr lang="en-US" sz="1400" b="1" dirty="0" smtClean="0"/>
                    </a:p>
                    <a:p>
                      <a:pPr algn="l"/>
                      <a:r>
                        <a:rPr lang="en-US" sz="1400" b="0" dirty="0" smtClean="0"/>
                        <a:t>A cinquain (check with another cinquain writer to make sure you got the pattern right) </a:t>
                      </a:r>
                      <a:endParaRPr lang="en-US" sz="1400" b="0" dirty="0"/>
                    </a:p>
                  </a:txBody>
                  <a:tcPr/>
                </a:tc>
                <a:tc>
                  <a:txBody>
                    <a:bodyPr/>
                    <a:lstStyle/>
                    <a:p>
                      <a:pPr algn="ctr"/>
                      <a:r>
                        <a:rPr lang="en-US" sz="1400" b="1" dirty="0" smtClean="0"/>
                        <a:t>Computer Art</a:t>
                      </a:r>
                    </a:p>
                    <a:p>
                      <a:pPr algn="ctr"/>
                      <a:endParaRPr lang="en-US" sz="1400" b="1" dirty="0" smtClean="0"/>
                    </a:p>
                    <a:p>
                      <a:pPr algn="l"/>
                      <a:r>
                        <a:rPr lang="en-US" sz="1400" b="0" dirty="0" smtClean="0"/>
                        <a:t>Use</a:t>
                      </a:r>
                      <a:r>
                        <a:rPr lang="en-US" sz="1400" b="0" baseline="0" dirty="0" smtClean="0"/>
                        <a:t> clip art to illustrate a simile, metaphor, or analogy on our class list, or ones you create. </a:t>
                      </a:r>
                      <a:endParaRPr lang="en-US" sz="1400" b="0" dirty="0"/>
                    </a:p>
                  </a:txBody>
                  <a:tcPr/>
                </a:tc>
                <a:tc>
                  <a:txBody>
                    <a:bodyPr/>
                    <a:lstStyle/>
                    <a:p>
                      <a:pPr algn="ctr"/>
                      <a:r>
                        <a:rPr lang="en-US" sz="1400" b="1" dirty="0" smtClean="0"/>
                        <a:t>Write About You </a:t>
                      </a:r>
                    </a:p>
                    <a:p>
                      <a:pPr algn="ctr"/>
                      <a:endParaRPr lang="en-US" sz="1400" b="1" dirty="0" smtClean="0"/>
                    </a:p>
                    <a:p>
                      <a:pPr algn="l"/>
                      <a:r>
                        <a:rPr lang="en-US" sz="1400" b="0" dirty="0" smtClean="0"/>
                        <a:t>Use</a:t>
                      </a:r>
                      <a:r>
                        <a:rPr lang="en-US" sz="1400" b="0" baseline="0" dirty="0" smtClean="0"/>
                        <a:t> good descriptive words in a poem that helps us know and understand something important about you. </a:t>
                      </a:r>
                      <a:endParaRPr lang="en-US" sz="1400" b="0" dirty="0"/>
                    </a:p>
                  </a:txBody>
                  <a:tcPr/>
                </a:tc>
              </a:tr>
              <a:tr h="1221065">
                <a:tc>
                  <a:txBody>
                    <a:bodyPr/>
                    <a:lstStyle/>
                    <a:p>
                      <a:pPr algn="ctr"/>
                      <a:r>
                        <a:rPr lang="en-US" sz="1400" b="1" dirty="0" smtClean="0"/>
                        <a:t>Interpret</a:t>
                      </a:r>
                    </a:p>
                    <a:p>
                      <a:pPr algn="ctr"/>
                      <a:endParaRPr lang="en-US" sz="1400" b="1" dirty="0" smtClean="0"/>
                    </a:p>
                    <a:p>
                      <a:pPr algn="l"/>
                      <a:r>
                        <a:rPr lang="en-US" sz="1400" b="0" dirty="0" smtClean="0"/>
                        <a:t>How to Eat a Poem</a:t>
                      </a:r>
                      <a:endParaRPr lang="en-US" sz="1400" b="0" dirty="0"/>
                    </a:p>
                  </a:txBody>
                  <a:tcPr/>
                </a:tc>
                <a:tc>
                  <a:txBody>
                    <a:bodyPr/>
                    <a:lstStyle/>
                    <a:p>
                      <a:pPr algn="ctr"/>
                      <a:r>
                        <a:rPr lang="en-US" sz="1400" b="1" dirty="0" smtClean="0"/>
                        <a:t>Research a Famous Person</a:t>
                      </a:r>
                    </a:p>
                    <a:p>
                      <a:pPr algn="ctr"/>
                      <a:endParaRPr lang="en-US" sz="1400" b="1" dirty="0" smtClean="0"/>
                    </a:p>
                    <a:p>
                      <a:pPr algn="l"/>
                      <a:r>
                        <a:rPr lang="en-US" sz="1400" b="0" dirty="0" smtClean="0"/>
                        <a:t>Take notes: Write a clerihew that uses what you learned. (It can have more than one stanza.) </a:t>
                      </a:r>
                      <a:endParaRPr lang="en-US" sz="1400" b="0" dirty="0"/>
                    </a:p>
                  </a:txBody>
                  <a:tcPr/>
                </a:tc>
                <a:tc>
                  <a:txBody>
                    <a:bodyPr/>
                    <a:lstStyle/>
                    <a:p>
                      <a:pPr algn="ctr"/>
                      <a:r>
                        <a:rPr lang="en-US" sz="1400" b="1" dirty="0" smtClean="0"/>
                        <a:t>Illustrate</a:t>
                      </a:r>
                      <a:r>
                        <a:rPr lang="en-US" sz="1400" b="1" baseline="0" dirty="0" smtClean="0"/>
                        <a:t> a Poem</a:t>
                      </a:r>
                    </a:p>
                    <a:p>
                      <a:pPr algn="ctr"/>
                      <a:endParaRPr lang="en-US" sz="1400" b="1" baseline="0" dirty="0" smtClean="0"/>
                    </a:p>
                    <a:p>
                      <a:pPr algn="l"/>
                      <a:r>
                        <a:rPr lang="en-US" sz="1400" b="0" baseline="0" dirty="0" smtClean="0"/>
                        <a:t>Find a poem we’ve read that you like or one of your own. Illustrate it. Write about why you illustrated it. </a:t>
                      </a:r>
                      <a:endParaRPr lang="en-US" sz="1400" b="0" dirty="0"/>
                    </a:p>
                  </a:txBody>
                  <a:tcPr/>
                </a:tc>
              </a:tr>
              <a:tr h="525517">
                <a:tc>
                  <a:txBody>
                    <a:bodyPr/>
                    <a:lstStyle/>
                    <a:p>
                      <a:pPr algn="ctr"/>
                      <a:r>
                        <a:rPr lang="en-US" sz="2000" b="1" dirty="0" smtClean="0"/>
                        <a:t>Student Choice 1</a:t>
                      </a:r>
                    </a:p>
                    <a:p>
                      <a:pPr algn="ctr"/>
                      <a:endParaRPr lang="en-US" sz="2000" b="1" dirty="0" smtClean="0"/>
                    </a:p>
                  </a:txBody>
                  <a:tcPr/>
                </a:tc>
                <a:tc>
                  <a:txBody>
                    <a:bodyPr/>
                    <a:lstStyle/>
                    <a:p>
                      <a:pPr algn="ctr"/>
                      <a:r>
                        <a:rPr lang="en-US" sz="2000" b="1" dirty="0" smtClean="0"/>
                        <a:t>Student Choice 2</a:t>
                      </a:r>
                      <a:endParaRPr lang="en-US" sz="2000" b="1" dirty="0"/>
                    </a:p>
                  </a:txBody>
                  <a:tcPr/>
                </a:tc>
                <a:tc>
                  <a:txBody>
                    <a:bodyPr/>
                    <a:lstStyle/>
                    <a:p>
                      <a:pPr algn="ctr"/>
                      <a:r>
                        <a:rPr lang="en-US" sz="2000" b="1" dirty="0" smtClean="0"/>
                        <a:t>Student Choice 3 </a:t>
                      </a:r>
                      <a:endParaRPr lang="en-US" sz="2000" b="1" dirty="0"/>
                    </a:p>
                  </a:txBody>
                  <a:tcPr/>
                </a:tc>
              </a:tr>
            </a:tbl>
          </a:graphicData>
        </a:graphic>
      </p:graphicFrame>
    </p:spTree>
    <p:extLst>
      <p:ext uri="{BB962C8B-B14F-4D97-AF65-F5344CB8AC3E}">
        <p14:creationId xmlns:p14="http://schemas.microsoft.com/office/powerpoint/2010/main" val="2763014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2819" y="690114"/>
            <a:ext cx="9905998" cy="358588"/>
          </a:xfrm>
        </p:spPr>
        <p:txBody>
          <a:bodyPr>
            <a:normAutofit fontScale="90000"/>
          </a:bodyPr>
          <a:lstStyle/>
          <a:p>
            <a:pPr algn="ctr"/>
            <a:r>
              <a:rPr lang="en-US" dirty="0" smtClean="0"/>
              <a:t/>
            </a:r>
            <a:br>
              <a:rPr lang="en-US" dirty="0" smtClean="0"/>
            </a:br>
            <a:r>
              <a:rPr lang="en-US" dirty="0" smtClean="0"/>
              <a:t>Poetry Contract </a:t>
            </a:r>
            <a:br>
              <a:rPr lang="en-US" dirty="0" smtClean="0"/>
            </a:br>
            <a:r>
              <a:rPr lang="en-US" sz="2700" dirty="0" smtClean="0"/>
              <a:t>(more Advanced student)  </a:t>
            </a:r>
            <a:endParaRPr lang="en-US" sz="27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4811445"/>
              </p:ext>
            </p:extLst>
          </p:nvPr>
        </p:nvGraphicFramePr>
        <p:xfrm>
          <a:off x="914344" y="1138687"/>
          <a:ext cx="10366902" cy="5224155"/>
        </p:xfrm>
        <a:graphic>
          <a:graphicData uri="http://schemas.openxmlformats.org/drawingml/2006/table">
            <a:tbl>
              <a:tblPr firstRow="1" bandRow="1">
                <a:tableStyleId>{7DF18680-E054-41AD-8BC1-D1AEF772440D}</a:tableStyleId>
              </a:tblPr>
              <a:tblGrid>
                <a:gridCol w="3455634"/>
                <a:gridCol w="3455634"/>
                <a:gridCol w="3455634"/>
              </a:tblGrid>
              <a:tr h="1784486">
                <a:tc>
                  <a:txBody>
                    <a:bodyPr/>
                    <a:lstStyle/>
                    <a:p>
                      <a:pPr algn="ctr"/>
                      <a:r>
                        <a:rPr lang="en-US" sz="1600" dirty="0" smtClean="0">
                          <a:solidFill>
                            <a:schemeClr val="bg1"/>
                          </a:solidFill>
                        </a:rPr>
                        <a:t>Create a Rhyming Wheel</a:t>
                      </a:r>
                    </a:p>
                    <a:p>
                      <a:pPr algn="l"/>
                      <a:endParaRPr lang="en-US" sz="1600" b="0" dirty="0" smtClean="0"/>
                    </a:p>
                    <a:p>
                      <a:pPr algn="l"/>
                      <a:r>
                        <a:rPr lang="en-US" sz="1600" b="0" dirty="0" smtClean="0"/>
                        <a:t>Use your spelling</a:t>
                      </a:r>
                      <a:r>
                        <a:rPr lang="en-US" sz="1600" b="0" baseline="0" dirty="0" smtClean="0"/>
                        <a:t> and the dictionary as a way to get started. </a:t>
                      </a:r>
                      <a:endParaRPr lang="en-US" sz="1600" b="0" dirty="0"/>
                    </a:p>
                  </a:txBody>
                  <a:tcPr>
                    <a:solidFill>
                      <a:schemeClr val="bg2">
                        <a:lumMod val="50000"/>
                        <a:lumOff val="50000"/>
                      </a:schemeClr>
                    </a:solidFill>
                  </a:tcPr>
                </a:tc>
                <a:tc>
                  <a:txBody>
                    <a:bodyPr/>
                    <a:lstStyle/>
                    <a:p>
                      <a:pPr algn="ctr"/>
                      <a:r>
                        <a:rPr lang="en-US" sz="1600" dirty="0" smtClean="0">
                          <a:solidFill>
                            <a:schemeClr val="bg1"/>
                          </a:solidFill>
                        </a:rPr>
                        <a:t>Use Your</a:t>
                      </a:r>
                      <a:r>
                        <a:rPr lang="en-US" sz="1600" baseline="0" dirty="0" smtClean="0">
                          <a:solidFill>
                            <a:schemeClr val="bg1"/>
                          </a:solidFill>
                        </a:rPr>
                        <a:t> Rhyming Wheel</a:t>
                      </a:r>
                    </a:p>
                    <a:p>
                      <a:pPr algn="l"/>
                      <a:endParaRPr lang="en-US" sz="1600" b="0" baseline="0" dirty="0" smtClean="0"/>
                    </a:p>
                    <a:p>
                      <a:pPr algn="l"/>
                      <a:r>
                        <a:rPr lang="en-US" sz="1600" b="0" baseline="0" dirty="0" smtClean="0"/>
                        <a:t>Write a poem about something that makes you laugh or smile. </a:t>
                      </a:r>
                      <a:endParaRPr lang="en-US" sz="1600" b="0" dirty="0"/>
                    </a:p>
                  </a:txBody>
                  <a:tcPr>
                    <a:solidFill>
                      <a:schemeClr val="bg2">
                        <a:lumMod val="50000"/>
                        <a:lumOff val="50000"/>
                      </a:schemeClr>
                    </a:solidFill>
                  </a:tcPr>
                </a:tc>
                <a:tc>
                  <a:txBody>
                    <a:bodyPr/>
                    <a:lstStyle/>
                    <a:p>
                      <a:pPr algn="ctr"/>
                      <a:r>
                        <a:rPr lang="en-US" sz="1600" dirty="0" smtClean="0">
                          <a:solidFill>
                            <a:schemeClr val="bg1"/>
                          </a:solidFill>
                        </a:rPr>
                        <a:t>Write an Acrostic Poem</a:t>
                      </a:r>
                      <a:r>
                        <a:rPr lang="en-US" sz="1600" baseline="0" dirty="0" smtClean="0">
                          <a:solidFill>
                            <a:schemeClr val="bg1"/>
                          </a:solidFill>
                        </a:rPr>
                        <a:t> </a:t>
                      </a:r>
                    </a:p>
                    <a:p>
                      <a:pPr algn="l"/>
                      <a:endParaRPr lang="en-US" sz="1600" b="0" dirty="0" smtClean="0"/>
                    </a:p>
                    <a:p>
                      <a:pPr algn="l"/>
                      <a:r>
                        <a:rPr lang="en-US" sz="1600" b="0" dirty="0" smtClean="0"/>
                        <a:t>Be sure it includes alliteration and Onomatopoeia</a:t>
                      </a:r>
                      <a:r>
                        <a:rPr lang="en-US" sz="1600" b="0" baseline="0" dirty="0" smtClean="0"/>
                        <a:t> </a:t>
                      </a:r>
                      <a:r>
                        <a:rPr lang="en-US" sz="1600" b="0" dirty="0" smtClean="0"/>
                        <a:t> </a:t>
                      </a:r>
                      <a:endParaRPr lang="en-US" sz="1600" b="0" dirty="0"/>
                    </a:p>
                  </a:txBody>
                  <a:tcPr>
                    <a:solidFill>
                      <a:schemeClr val="bg2">
                        <a:lumMod val="50000"/>
                        <a:lumOff val="50000"/>
                      </a:schemeClr>
                    </a:solidFill>
                  </a:tcPr>
                </a:tc>
              </a:tr>
              <a:tr h="1562563">
                <a:tc>
                  <a:txBody>
                    <a:bodyPr/>
                    <a:lstStyle/>
                    <a:p>
                      <a:pPr algn="ctr"/>
                      <a:r>
                        <a:rPr lang="en-US" sz="1600" b="1" dirty="0" smtClean="0"/>
                        <a:t>Write</a:t>
                      </a:r>
                    </a:p>
                    <a:p>
                      <a:pPr algn="l"/>
                      <a:r>
                        <a:rPr lang="en-US" sz="1600" b="0" dirty="0" smtClean="0"/>
                        <a:t>A</a:t>
                      </a:r>
                      <a:r>
                        <a:rPr lang="en-US" sz="1600" b="0" baseline="0" dirty="0" smtClean="0"/>
                        <a:t> diamonte (Check with another diamonte writer to make sure you got the pattern.) </a:t>
                      </a:r>
                      <a:endParaRPr lang="en-US" sz="1600" b="0" dirty="0"/>
                    </a:p>
                  </a:txBody>
                  <a:tcPr>
                    <a:solidFill>
                      <a:schemeClr val="tx1">
                        <a:lumMod val="85000"/>
                      </a:schemeClr>
                    </a:solidFill>
                  </a:tcPr>
                </a:tc>
                <a:tc>
                  <a:txBody>
                    <a:bodyPr/>
                    <a:lstStyle/>
                    <a:p>
                      <a:pPr algn="ctr"/>
                      <a:r>
                        <a:rPr lang="en-US" sz="1600" b="1" dirty="0" smtClean="0"/>
                        <a:t>Computer Art</a:t>
                      </a:r>
                    </a:p>
                    <a:p>
                      <a:pPr algn="l"/>
                      <a:r>
                        <a:rPr lang="en-US" sz="1600" b="0" dirty="0" smtClean="0"/>
                        <a:t>Use</a:t>
                      </a:r>
                      <a:r>
                        <a:rPr lang="en-US" sz="1600" b="0" baseline="0" dirty="0" smtClean="0"/>
                        <a:t> clip art to illustrate a simile, metaphor, or analogy you create. </a:t>
                      </a:r>
                      <a:endParaRPr lang="en-US" sz="1600" b="0" dirty="0"/>
                    </a:p>
                  </a:txBody>
                  <a:tcPr>
                    <a:solidFill>
                      <a:schemeClr val="tx1">
                        <a:lumMod val="85000"/>
                      </a:schemeClr>
                    </a:solidFill>
                  </a:tcPr>
                </a:tc>
                <a:tc>
                  <a:txBody>
                    <a:bodyPr/>
                    <a:lstStyle/>
                    <a:p>
                      <a:pPr algn="ctr"/>
                      <a:r>
                        <a:rPr lang="en-US" sz="1600" b="1" dirty="0" smtClean="0"/>
                        <a:t>Write About You </a:t>
                      </a:r>
                    </a:p>
                    <a:p>
                      <a:pPr algn="l"/>
                      <a:r>
                        <a:rPr lang="en-US" sz="1600" b="0" dirty="0" smtClean="0"/>
                        <a:t>Use</a:t>
                      </a:r>
                      <a:r>
                        <a:rPr lang="en-US" sz="1600" b="0" baseline="0" dirty="0" smtClean="0"/>
                        <a:t> good description, figurative language, and images to write a poem that helps us understand something important about you. </a:t>
                      </a:r>
                    </a:p>
                  </a:txBody>
                  <a:tcPr>
                    <a:solidFill>
                      <a:schemeClr val="tx1">
                        <a:lumMod val="85000"/>
                      </a:schemeClr>
                    </a:solidFill>
                  </a:tcPr>
                </a:tc>
              </a:tr>
              <a:tr h="1480866">
                <a:tc>
                  <a:txBody>
                    <a:bodyPr/>
                    <a:lstStyle/>
                    <a:p>
                      <a:pPr algn="ctr"/>
                      <a:r>
                        <a:rPr lang="en-US" sz="1600" b="1" dirty="0" smtClean="0"/>
                        <a:t>Interpret</a:t>
                      </a:r>
                    </a:p>
                    <a:p>
                      <a:pPr algn="ctr"/>
                      <a:r>
                        <a:rPr lang="en-US" sz="1600" b="0" dirty="0" smtClean="0"/>
                        <a:t>“Unfolding Bud.”</a:t>
                      </a:r>
                      <a:endParaRPr lang="en-US" sz="1600" b="0" dirty="0"/>
                    </a:p>
                  </a:txBody>
                  <a:tcPr>
                    <a:solidFill>
                      <a:schemeClr val="bg2">
                        <a:lumMod val="10000"/>
                        <a:lumOff val="90000"/>
                      </a:schemeClr>
                    </a:solidFill>
                  </a:tcPr>
                </a:tc>
                <a:tc>
                  <a:txBody>
                    <a:bodyPr/>
                    <a:lstStyle/>
                    <a:p>
                      <a:pPr algn="ctr"/>
                      <a:r>
                        <a:rPr lang="en-US" sz="1600" b="1" dirty="0" smtClean="0"/>
                        <a:t>Research a Famous</a:t>
                      </a:r>
                      <a:r>
                        <a:rPr lang="en-US" sz="1600" b="1" baseline="0" dirty="0" smtClean="0"/>
                        <a:t> Person</a:t>
                      </a:r>
                    </a:p>
                    <a:p>
                      <a:pPr algn="ctr"/>
                      <a:r>
                        <a:rPr lang="en-US" sz="1600" b="0" baseline="0" dirty="0" smtClean="0"/>
                        <a:t>Take notes. Write a bio-poem that uses what you learned. </a:t>
                      </a:r>
                      <a:endParaRPr lang="en-US" sz="1600" b="0" dirty="0"/>
                    </a:p>
                  </a:txBody>
                  <a:tcPr>
                    <a:solidFill>
                      <a:schemeClr val="bg2">
                        <a:lumMod val="10000"/>
                        <a:lumOff val="90000"/>
                      </a:schemeClr>
                    </a:solidFill>
                  </a:tcPr>
                </a:tc>
                <a:tc>
                  <a:txBody>
                    <a:bodyPr/>
                    <a:lstStyle/>
                    <a:p>
                      <a:pPr algn="ctr"/>
                      <a:r>
                        <a:rPr lang="en-US" sz="1600" b="1" dirty="0" smtClean="0"/>
                        <a:t>Illustrate a Poem </a:t>
                      </a:r>
                    </a:p>
                    <a:p>
                      <a:pPr algn="l"/>
                      <a:r>
                        <a:rPr lang="en-US" sz="1400" b="0" dirty="0" smtClean="0"/>
                        <a:t>Find</a:t>
                      </a:r>
                      <a:r>
                        <a:rPr lang="en-US" sz="1400" b="0" baseline="0" dirty="0" smtClean="0"/>
                        <a:t> a poem you like that we have not read in class. Illustrate the poem in a way that helps the reader understand its meaning. Write about why you illustrated it as you did. </a:t>
                      </a:r>
                      <a:endParaRPr lang="en-US" sz="1400" b="0" dirty="0"/>
                    </a:p>
                  </a:txBody>
                  <a:tcPr>
                    <a:solidFill>
                      <a:schemeClr val="bg2">
                        <a:lumMod val="10000"/>
                        <a:lumOff val="90000"/>
                      </a:schemeClr>
                    </a:solidFill>
                  </a:tcPr>
                </a:tc>
              </a:tr>
              <a:tr h="370840">
                <a:tc>
                  <a:txBody>
                    <a:bodyPr/>
                    <a:lstStyle/>
                    <a:p>
                      <a:pPr algn="ctr"/>
                      <a:r>
                        <a:rPr lang="en-US" sz="2000" b="1" dirty="0" smtClean="0"/>
                        <a:t>Student Choice</a:t>
                      </a:r>
                      <a:endParaRPr lang="en-US" sz="2000" b="1" dirty="0"/>
                    </a:p>
                  </a:txBody>
                  <a:tcPr>
                    <a:solidFill>
                      <a:schemeClr val="bg2">
                        <a:lumMod val="25000"/>
                        <a:lumOff val="75000"/>
                      </a:schemeClr>
                    </a:solidFill>
                  </a:tcPr>
                </a:tc>
                <a:tc>
                  <a:txBody>
                    <a:bodyPr/>
                    <a:lstStyle/>
                    <a:p>
                      <a:pPr algn="ctr"/>
                      <a:r>
                        <a:rPr lang="en-US" sz="2000" b="1" dirty="0" smtClean="0"/>
                        <a:t>Student Choice</a:t>
                      </a:r>
                      <a:endParaRPr lang="en-US" sz="2000" b="1" dirty="0"/>
                    </a:p>
                  </a:txBody>
                  <a:tcPr>
                    <a:solidFill>
                      <a:schemeClr val="bg2">
                        <a:lumMod val="25000"/>
                        <a:lumOff val="75000"/>
                      </a:schemeClr>
                    </a:solidFill>
                  </a:tcPr>
                </a:tc>
                <a:tc>
                  <a:txBody>
                    <a:bodyPr/>
                    <a:lstStyle/>
                    <a:p>
                      <a:pPr algn="ctr"/>
                      <a:r>
                        <a:rPr lang="en-US" sz="2000" b="1" dirty="0" smtClean="0"/>
                        <a:t>Student Choice </a:t>
                      </a:r>
                      <a:endParaRPr lang="en-US" sz="2000" b="1" dirty="0"/>
                    </a:p>
                  </a:txBody>
                  <a:tcPr>
                    <a:solidFill>
                      <a:schemeClr val="bg2">
                        <a:lumMod val="25000"/>
                        <a:lumOff val="75000"/>
                      </a:schemeClr>
                    </a:solidFill>
                  </a:tcPr>
                </a:tc>
              </a:tr>
            </a:tbl>
          </a:graphicData>
        </a:graphic>
      </p:graphicFrame>
    </p:spTree>
    <p:extLst>
      <p:ext uri="{BB962C8B-B14F-4D97-AF65-F5344CB8AC3E}">
        <p14:creationId xmlns:p14="http://schemas.microsoft.com/office/powerpoint/2010/main" val="3634440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9145" y="767751"/>
            <a:ext cx="9905998" cy="806824"/>
          </a:xfrm>
        </p:spPr>
        <p:txBody>
          <a:bodyPr>
            <a:normAutofit fontScale="90000"/>
          </a:bodyPr>
          <a:lstStyle/>
          <a:p>
            <a:pPr algn="ctr"/>
            <a:r>
              <a:rPr lang="en-US" dirty="0" smtClean="0">
                <a:solidFill>
                  <a:schemeClr val="bg2">
                    <a:lumMod val="75000"/>
                  </a:schemeClr>
                </a:solidFill>
              </a:rPr>
              <a:t/>
            </a:r>
            <a:br>
              <a:rPr lang="en-US" dirty="0" smtClean="0">
                <a:solidFill>
                  <a:schemeClr val="bg2">
                    <a:lumMod val="75000"/>
                  </a:schemeClr>
                </a:solidFill>
              </a:rPr>
            </a:br>
            <a:r>
              <a:rPr lang="en-US" dirty="0" smtClean="0">
                <a:solidFill>
                  <a:schemeClr val="bg2">
                    <a:lumMod val="75000"/>
                  </a:schemeClr>
                </a:solidFill>
              </a:rPr>
              <a:t>Suggestions of more Strategies to Differentiate </a:t>
            </a:r>
            <a:endParaRPr lang="en-US" dirty="0">
              <a:solidFill>
                <a:schemeClr val="bg2">
                  <a:lumMod val="75000"/>
                </a:schemeClr>
              </a:solidFill>
            </a:endParaRPr>
          </a:p>
        </p:txBody>
      </p:sp>
      <p:sp>
        <p:nvSpPr>
          <p:cNvPr id="3" name="Content Placeholder 2"/>
          <p:cNvSpPr>
            <a:spLocks noGrp="1"/>
          </p:cNvSpPr>
          <p:nvPr>
            <p:ph idx="1"/>
          </p:nvPr>
        </p:nvSpPr>
        <p:spPr>
          <a:xfrm>
            <a:off x="581627" y="1291932"/>
            <a:ext cx="11421034" cy="5773270"/>
          </a:xfrm>
        </p:spPr>
        <p:txBody>
          <a:bodyPr/>
          <a:lstStyle/>
          <a:p>
            <a:r>
              <a:rPr lang="en-US" dirty="0" smtClean="0"/>
              <a:t>Compacting- Teachers are encouraged to assess students before beginning a unit of study or development of skill. Scoring 75% or higher is an indicator that differentiation is needed. </a:t>
            </a:r>
          </a:p>
          <a:p>
            <a:r>
              <a:rPr lang="en-US" dirty="0" smtClean="0"/>
              <a:t>Teacher documents: </a:t>
            </a:r>
          </a:p>
          <a:p>
            <a:pPr marL="0" indent="0" algn="just">
              <a:lnSpc>
                <a:spcPct val="100000"/>
              </a:lnSpc>
              <a:buNone/>
            </a:pPr>
            <a:r>
              <a:rPr lang="en-US" dirty="0"/>
              <a:t> </a:t>
            </a:r>
            <a:r>
              <a:rPr lang="en-US" dirty="0" smtClean="0"/>
              <a:t>   a. what the student already knows and provides evidence; </a:t>
            </a:r>
          </a:p>
          <a:p>
            <a:pPr marL="0" indent="0" algn="just">
              <a:lnSpc>
                <a:spcPct val="100000"/>
              </a:lnSpc>
              <a:buNone/>
            </a:pPr>
            <a:r>
              <a:rPr lang="en-US" dirty="0"/>
              <a:t>  </a:t>
            </a:r>
            <a:r>
              <a:rPr lang="en-US" dirty="0" smtClean="0"/>
              <a:t>  b. what pre-assessment indicates the student does not know and plan how the student will   </a:t>
            </a:r>
          </a:p>
          <a:p>
            <a:pPr marL="0" indent="0" algn="just">
              <a:lnSpc>
                <a:spcPct val="100000"/>
              </a:lnSpc>
              <a:buNone/>
            </a:pPr>
            <a:r>
              <a:rPr lang="en-US" dirty="0"/>
              <a:t> </a:t>
            </a:r>
            <a:r>
              <a:rPr lang="en-US" dirty="0" smtClean="0"/>
              <a:t>        learn. </a:t>
            </a:r>
            <a:endParaRPr lang="en-US" dirty="0"/>
          </a:p>
          <a:p>
            <a:pPr marL="0" indent="0" algn="just">
              <a:lnSpc>
                <a:spcPct val="100000"/>
              </a:lnSpc>
              <a:buNone/>
            </a:pPr>
            <a:r>
              <a:rPr lang="en-US" dirty="0" smtClean="0"/>
              <a:t>    c.  </a:t>
            </a:r>
            <a:r>
              <a:rPr lang="en-US" dirty="0"/>
              <a:t> </a:t>
            </a:r>
            <a:r>
              <a:rPr lang="en-US" dirty="0" smtClean="0"/>
              <a:t>a plan for meaningful and challenging use of time the student will “buy” </a:t>
            </a:r>
          </a:p>
          <a:p>
            <a:pPr algn="just">
              <a:lnSpc>
                <a:spcPct val="100000"/>
              </a:lnSpc>
            </a:pPr>
            <a:r>
              <a:rPr lang="en-US" dirty="0" smtClean="0"/>
              <a:t>Compacting begins with a focus on student readiness and ends with an emphasis on student interest. </a:t>
            </a:r>
          </a:p>
          <a:p>
            <a:pPr marL="457200" indent="-457200" algn="just">
              <a:lnSpc>
                <a:spcPct val="100000"/>
              </a:lnSpc>
              <a:buAutoNum type="alphaLcPeriod"/>
            </a:pPr>
            <a:endParaRPr lang="en-US" dirty="0"/>
          </a:p>
        </p:txBody>
      </p:sp>
    </p:spTree>
    <p:extLst>
      <p:ext uri="{BB962C8B-B14F-4D97-AF65-F5344CB8AC3E}">
        <p14:creationId xmlns:p14="http://schemas.microsoft.com/office/powerpoint/2010/main" val="1101013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0"/>
            <a:ext cx="9905998" cy="932329"/>
          </a:xfrm>
        </p:spPr>
        <p:txBody>
          <a:bodyPr/>
          <a:lstStyle/>
          <a:p>
            <a:r>
              <a:rPr lang="en-US" dirty="0" smtClean="0">
                <a:solidFill>
                  <a:schemeClr val="bg2">
                    <a:lumMod val="75000"/>
                  </a:schemeClr>
                </a:solidFill>
              </a:rPr>
              <a:t>Problem Based learning </a:t>
            </a:r>
            <a:endParaRPr lang="en-US" dirty="0">
              <a:solidFill>
                <a:schemeClr val="bg2">
                  <a:lumMod val="75000"/>
                </a:schemeClr>
              </a:solidFill>
            </a:endParaRPr>
          </a:p>
        </p:txBody>
      </p:sp>
      <p:sp>
        <p:nvSpPr>
          <p:cNvPr id="3" name="Content Placeholder 2"/>
          <p:cNvSpPr>
            <a:spLocks noGrp="1"/>
          </p:cNvSpPr>
          <p:nvPr>
            <p:ph idx="1"/>
          </p:nvPr>
        </p:nvSpPr>
        <p:spPr>
          <a:xfrm>
            <a:off x="830861" y="1353670"/>
            <a:ext cx="9905999" cy="5325035"/>
          </a:xfrm>
        </p:spPr>
        <p:txBody>
          <a:bodyPr/>
          <a:lstStyle/>
          <a:p>
            <a:r>
              <a:rPr lang="en-US" dirty="0" smtClean="0"/>
              <a:t>Students plays an active role of solving problems in much the say way adult professionals perform their jobs. </a:t>
            </a:r>
          </a:p>
          <a:p>
            <a:r>
              <a:rPr lang="en-US" dirty="0" smtClean="0"/>
              <a:t>The teacher presents students with an unclear, complex problem and students must seek additional information, define the problem, locate and appropriately use valid resources, make decisions about solutions, pose a solution, communicate that solution to others and assess the solution’s effectiveness. </a:t>
            </a:r>
          </a:p>
          <a:p>
            <a:r>
              <a:rPr lang="en-US" dirty="0" smtClean="0"/>
              <a:t>Allows for a large range of resources and provides a good opportunity for balancing student choice with teacher coaching. </a:t>
            </a:r>
          </a:p>
          <a:p>
            <a:r>
              <a:rPr lang="en-US" dirty="0" smtClean="0"/>
              <a:t>Allows for student readiness, interest and learning profile. </a:t>
            </a:r>
            <a:endParaRPr lang="en-US" dirty="0"/>
          </a:p>
        </p:txBody>
      </p:sp>
    </p:spTree>
    <p:extLst>
      <p:ext uri="{BB962C8B-B14F-4D97-AF65-F5344CB8AC3E}">
        <p14:creationId xmlns:p14="http://schemas.microsoft.com/office/powerpoint/2010/main" val="751852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3245" y="491706"/>
            <a:ext cx="10731261" cy="5509200"/>
          </a:xfrm>
          <a:prstGeom prst="rect">
            <a:avLst/>
          </a:prstGeom>
          <a:noFill/>
        </p:spPr>
        <p:txBody>
          <a:bodyPr wrap="square" rtlCol="0">
            <a:spAutoFit/>
          </a:bodyPr>
          <a:lstStyle/>
          <a:p>
            <a:pPr algn="ctr"/>
            <a:r>
              <a:rPr lang="en-US" sz="3200" dirty="0" smtClean="0">
                <a:solidFill>
                  <a:schemeClr val="bg2">
                    <a:lumMod val="75000"/>
                  </a:schemeClr>
                </a:solidFill>
              </a:rPr>
              <a:t>What is a Differentiated Classroom?</a:t>
            </a:r>
          </a:p>
          <a:p>
            <a:pPr algn="ctr"/>
            <a:endParaRPr lang="en-US" sz="3200" dirty="0" smtClean="0"/>
          </a:p>
          <a:p>
            <a:r>
              <a:rPr lang="en-US" sz="2400" dirty="0" smtClean="0"/>
              <a:t>It’s an age old challenge: How can teachers divide their time, resources, and efforts to effectively instruct so many students of diverse backgrounds, readiness, skill-levels, and interests? </a:t>
            </a:r>
          </a:p>
          <a:p>
            <a:endParaRPr lang="en-US" sz="2400" dirty="0" smtClean="0"/>
          </a:p>
          <a:p>
            <a:r>
              <a:rPr lang="en-US" sz="2400" dirty="0" smtClean="0"/>
              <a:t>Differentiated Classrooms adapt lessons to accommodate the different ways that students learn. It is an approach to teaching that advocates active planning for student differences in classrooms. Differentiation requires teachers to make consistent efforts to respond to students’ learning needs. </a:t>
            </a:r>
          </a:p>
          <a:p>
            <a:endParaRPr lang="en-US" sz="2400" dirty="0"/>
          </a:p>
          <a:p>
            <a:r>
              <a:rPr lang="en-US" sz="2400" dirty="0" smtClean="0"/>
              <a:t>The approach calls for individualization in regard to student goals, </a:t>
            </a:r>
          </a:p>
          <a:p>
            <a:r>
              <a:rPr lang="en-US" sz="2400" dirty="0"/>
              <a:t>f</a:t>
            </a:r>
            <a:r>
              <a:rPr lang="en-US" sz="2400" dirty="0" smtClean="0"/>
              <a:t>lexible pacing, instructional strategies, modification of content, process or product.  Teachers may provide this option as needed, however not on a daily basis. </a:t>
            </a:r>
            <a:endParaRPr lang="en-US" sz="2400" dirty="0"/>
          </a:p>
        </p:txBody>
      </p:sp>
    </p:spTree>
    <p:extLst>
      <p:ext uri="{BB962C8B-B14F-4D97-AF65-F5344CB8AC3E}">
        <p14:creationId xmlns:p14="http://schemas.microsoft.com/office/powerpoint/2010/main" val="962784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5201" y="0"/>
            <a:ext cx="9905998" cy="788894"/>
          </a:xfrm>
        </p:spPr>
        <p:txBody>
          <a:bodyPr/>
          <a:lstStyle/>
          <a:p>
            <a:pPr algn="ctr"/>
            <a:r>
              <a:rPr lang="en-US" dirty="0" smtClean="0">
                <a:solidFill>
                  <a:schemeClr val="bg2">
                    <a:lumMod val="75000"/>
                  </a:schemeClr>
                </a:solidFill>
              </a:rPr>
              <a:t>Group Investigation </a:t>
            </a:r>
            <a:endParaRPr lang="en-US" dirty="0">
              <a:solidFill>
                <a:schemeClr val="bg2">
                  <a:lumMod val="75000"/>
                </a:schemeClr>
              </a:solidFill>
            </a:endParaRPr>
          </a:p>
        </p:txBody>
      </p:sp>
      <p:sp>
        <p:nvSpPr>
          <p:cNvPr id="3" name="Content Placeholder 2"/>
          <p:cNvSpPr>
            <a:spLocks noGrp="1"/>
          </p:cNvSpPr>
          <p:nvPr>
            <p:ph idx="1"/>
          </p:nvPr>
        </p:nvSpPr>
        <p:spPr>
          <a:xfrm>
            <a:off x="804981" y="1550916"/>
            <a:ext cx="11151230" cy="5675313"/>
          </a:xfrm>
        </p:spPr>
        <p:txBody>
          <a:bodyPr>
            <a:normAutofit/>
          </a:bodyPr>
          <a:lstStyle/>
          <a:p>
            <a:r>
              <a:rPr lang="en-US" sz="2000" dirty="0" smtClean="0"/>
              <a:t>Focus on student interest and guides students through investigation of a topic related to something else being studied. </a:t>
            </a:r>
          </a:p>
          <a:p>
            <a:r>
              <a:rPr lang="en-US" sz="2000" dirty="0" smtClean="0"/>
              <a:t>Teacher guides students through selection of topic and breaks class into smaller groups. </a:t>
            </a:r>
          </a:p>
          <a:p>
            <a:r>
              <a:rPr lang="en-US" sz="2000" dirty="0" smtClean="0"/>
              <a:t>Teacher assist with planning the investigation, present findings and evaluate outcomes both individually and as a group. </a:t>
            </a:r>
          </a:p>
          <a:p>
            <a:r>
              <a:rPr lang="en-US" sz="2000" dirty="0" smtClean="0"/>
              <a:t>Provides </a:t>
            </a:r>
            <a:r>
              <a:rPr lang="en-US" sz="2000" dirty="0"/>
              <a:t>the opportunity to address student readiness through varying complexity of research </a:t>
            </a:r>
            <a:r>
              <a:rPr lang="en-US" sz="2000" dirty="0" smtClean="0"/>
              <a:t>material. </a:t>
            </a:r>
          </a:p>
          <a:p>
            <a:pPr marL="0" indent="0">
              <a:buNone/>
            </a:pPr>
            <a:r>
              <a:rPr lang="en-US" sz="2000" dirty="0" smtClean="0"/>
              <a:t>OTHER</a:t>
            </a:r>
          </a:p>
          <a:p>
            <a:r>
              <a:rPr lang="en-US" sz="2000" dirty="0" smtClean="0"/>
              <a:t>Independent Study, Choice Boards, Portfolios, 4MAT (see page 93) </a:t>
            </a:r>
            <a:br>
              <a:rPr lang="en-US" sz="2000" dirty="0" smtClean="0"/>
            </a:br>
            <a:endParaRPr lang="en-US" sz="2000" dirty="0"/>
          </a:p>
          <a:p>
            <a:pPr marL="0" indent="0">
              <a:buNone/>
            </a:pPr>
            <a:endParaRPr lang="en-US" dirty="0" smtClean="0"/>
          </a:p>
        </p:txBody>
      </p:sp>
    </p:spTree>
    <p:extLst>
      <p:ext uri="{BB962C8B-B14F-4D97-AF65-F5344CB8AC3E}">
        <p14:creationId xmlns:p14="http://schemas.microsoft.com/office/powerpoint/2010/main" val="2803881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3078" y="326112"/>
            <a:ext cx="9905998" cy="847081"/>
          </a:xfrm>
        </p:spPr>
        <p:txBody>
          <a:bodyPr>
            <a:normAutofit/>
          </a:bodyPr>
          <a:lstStyle/>
          <a:p>
            <a:pPr algn="ctr"/>
            <a:r>
              <a:rPr lang="en-US" dirty="0" smtClean="0">
                <a:solidFill>
                  <a:schemeClr val="bg2">
                    <a:lumMod val="75000"/>
                  </a:schemeClr>
                </a:solidFill>
              </a:rPr>
              <a:t>How to make it all work</a:t>
            </a:r>
            <a:endParaRPr lang="en-US" dirty="0">
              <a:solidFill>
                <a:schemeClr val="bg2">
                  <a:lumMod val="75000"/>
                </a:schemeClr>
              </a:solidFill>
            </a:endParaRPr>
          </a:p>
        </p:txBody>
      </p:sp>
      <p:sp>
        <p:nvSpPr>
          <p:cNvPr id="3" name="Content Placeholder 2"/>
          <p:cNvSpPr>
            <a:spLocks noGrp="1"/>
          </p:cNvSpPr>
          <p:nvPr>
            <p:ph idx="1"/>
          </p:nvPr>
        </p:nvSpPr>
        <p:spPr>
          <a:xfrm>
            <a:off x="587780" y="1111116"/>
            <a:ext cx="11223811" cy="6167717"/>
          </a:xfrm>
        </p:spPr>
        <p:txBody>
          <a:bodyPr>
            <a:normAutofit/>
          </a:bodyPr>
          <a:lstStyle/>
          <a:p>
            <a:r>
              <a:rPr lang="en-US" dirty="0" smtClean="0"/>
              <a:t>FOCUS ON HOW TO THINK ABOUT TEACHING AND LEARNING. </a:t>
            </a:r>
          </a:p>
          <a:p>
            <a:r>
              <a:rPr lang="en-US" dirty="0" smtClean="0"/>
              <a:t>QUESTION YOURSELF ABOUT TEACHING AND RECOGNIZE WHAT YOU BELIEVE. (Suggested questioning – pg. 96)</a:t>
            </a:r>
          </a:p>
          <a:p>
            <a:r>
              <a:rPr lang="en-US" dirty="0" smtClean="0"/>
              <a:t>START  SMALL- begin the process of differentiation with an anchor activity. The activity may be journal writing, pattern drills, seatwork, sketchbook, etc. While some students are completing anchor activities, others are to work on different tasks, which requires no collaboration or conversation. </a:t>
            </a:r>
          </a:p>
          <a:p>
            <a:r>
              <a:rPr lang="en-US" dirty="0" smtClean="0"/>
              <a:t>Try a differentiated task for only a small block of time, using the  last 10 minutes of class for students to complete a learning log. Entries may based on different interest areas. </a:t>
            </a:r>
          </a:p>
          <a:p>
            <a:r>
              <a:rPr lang="en-US" dirty="0" smtClean="0"/>
              <a:t>Grow Slowly- set goals (usually 1-2 per year) take notes on your students each day. Assess students before beginning a topic, Review work and seek indicators of students’ needs. Create one differentiated lesson per unit, Find multiple resources at different levels, Set criteria, Provide choices, Develop contract, and Reflect </a:t>
            </a:r>
          </a:p>
        </p:txBody>
      </p:sp>
    </p:spTree>
    <p:extLst>
      <p:ext uri="{BB962C8B-B14F-4D97-AF65-F5344CB8AC3E}">
        <p14:creationId xmlns:p14="http://schemas.microsoft.com/office/powerpoint/2010/main" val="20403453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6149" y="519954"/>
            <a:ext cx="9905998" cy="782635"/>
          </a:xfrm>
        </p:spPr>
        <p:txBody>
          <a:bodyPr>
            <a:normAutofit/>
          </a:bodyPr>
          <a:lstStyle/>
          <a:p>
            <a:pPr algn="ctr"/>
            <a:r>
              <a:rPr lang="en-US" sz="2800" dirty="0" smtClean="0"/>
              <a:t>Routine </a:t>
            </a:r>
            <a:endParaRPr lang="en-US" sz="2800" dirty="0"/>
          </a:p>
        </p:txBody>
      </p:sp>
      <p:sp>
        <p:nvSpPr>
          <p:cNvPr id="3" name="Content Placeholder 2"/>
          <p:cNvSpPr>
            <a:spLocks noGrp="1"/>
          </p:cNvSpPr>
          <p:nvPr>
            <p:ph idx="1"/>
          </p:nvPr>
        </p:nvSpPr>
        <p:spPr>
          <a:xfrm>
            <a:off x="245938" y="1943312"/>
            <a:ext cx="11421036" cy="6149787"/>
          </a:xfrm>
        </p:spPr>
        <p:txBody>
          <a:bodyPr/>
          <a:lstStyle/>
          <a:p>
            <a:r>
              <a:rPr lang="en-US" sz="2000" dirty="0" smtClean="0"/>
              <a:t>Class settles in and teacher meets with one small group at a time to give differentiated tasks. </a:t>
            </a:r>
          </a:p>
          <a:p>
            <a:r>
              <a:rPr lang="en-US" sz="2000" dirty="0" smtClean="0"/>
              <a:t>Provide directions today for tomorrow! </a:t>
            </a:r>
          </a:p>
          <a:p>
            <a:r>
              <a:rPr lang="en-US" sz="2000" dirty="0" smtClean="0"/>
              <a:t>Use task cards- Students go to assigned or selected area and read task card with objectives. </a:t>
            </a:r>
          </a:p>
          <a:p>
            <a:r>
              <a:rPr lang="en-US" sz="2000" dirty="0" smtClean="0"/>
              <a:t>Use overhead with directions, introduce new concept as a whole before asking a small group to explore it. </a:t>
            </a:r>
          </a:p>
          <a:p>
            <a:r>
              <a:rPr lang="en-US" sz="2000" dirty="0"/>
              <a:t> </a:t>
            </a:r>
            <a:r>
              <a:rPr lang="en-US" sz="2000" dirty="0" smtClean="0"/>
              <a:t>Make yourself “off limits” at strategic times in the instructional sequence. During the first 5 minutes, students may not ask questions. Walk among students to ensure students are engaged and provide uninterrupted time for meeting with small groups and individuals. </a:t>
            </a:r>
          </a:p>
          <a:p>
            <a:r>
              <a:rPr lang="en-US" sz="2000" dirty="0" smtClean="0"/>
              <a:t>Establish routines for getting help- Be good listeners, RICE (Recall, Imagine, Check, Experts), stress using time wisely. </a:t>
            </a:r>
          </a:p>
          <a:p>
            <a:pPr marL="0" indent="0">
              <a:buNone/>
            </a:pPr>
            <a:endParaRPr lang="en-US" sz="2000" dirty="0" smtClean="0"/>
          </a:p>
          <a:p>
            <a:endParaRPr lang="en-US" dirty="0" smtClean="0"/>
          </a:p>
          <a:p>
            <a:endParaRPr lang="en-US" dirty="0"/>
          </a:p>
        </p:txBody>
      </p:sp>
    </p:spTree>
    <p:extLst>
      <p:ext uri="{BB962C8B-B14F-4D97-AF65-F5344CB8AC3E}">
        <p14:creationId xmlns:p14="http://schemas.microsoft.com/office/powerpoint/2010/main" val="3410535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766" y="543464"/>
            <a:ext cx="9905998" cy="836761"/>
          </a:xfrm>
        </p:spPr>
        <p:txBody>
          <a:bodyPr>
            <a:normAutofit/>
          </a:bodyPr>
          <a:lstStyle/>
          <a:p>
            <a:pPr algn="ctr"/>
            <a:r>
              <a:rPr lang="en-US" dirty="0" smtClean="0"/>
              <a:t>Stay Aware &amp; Stay Organized </a:t>
            </a:r>
            <a:endParaRPr lang="en-US" dirty="0"/>
          </a:p>
        </p:txBody>
      </p:sp>
      <p:sp>
        <p:nvSpPr>
          <p:cNvPr id="3" name="Content Placeholder 2"/>
          <p:cNvSpPr>
            <a:spLocks noGrp="1"/>
          </p:cNvSpPr>
          <p:nvPr>
            <p:ph idx="1"/>
          </p:nvPr>
        </p:nvSpPr>
        <p:spPr>
          <a:xfrm>
            <a:off x="493397" y="1066633"/>
            <a:ext cx="11528611" cy="6481482"/>
          </a:xfrm>
        </p:spPr>
        <p:txBody>
          <a:bodyPr>
            <a:normAutofit/>
          </a:bodyPr>
          <a:lstStyle/>
          <a:p>
            <a:r>
              <a:rPr lang="en-US" dirty="0" smtClean="0"/>
              <a:t>Use student work folders- Contain all work in progress (partially completed tasks, independent study work and anchor options).  The folder should contain a record keeping sheet- students log what they have completed and date of competition. Copies of individualized conferences and P/T conferences. </a:t>
            </a:r>
          </a:p>
          <a:p>
            <a:r>
              <a:rPr lang="en-US" dirty="0" smtClean="0"/>
              <a:t>Make a list of all skills and competencies you want your student to master in each subject. Target the most important skills and provide a checklist with comments to log competency. Keep the lists alphabetically in the notebook. Periodically spot-check students’ work using the checklist or do a formal written or oral assessment with individuals or the group from time to time. </a:t>
            </a:r>
          </a:p>
          <a:p>
            <a:r>
              <a:rPr lang="en-US" dirty="0" smtClean="0"/>
              <a:t>Provide areas students should place completed assignments. </a:t>
            </a:r>
          </a:p>
          <a:p>
            <a:r>
              <a:rPr lang="en-US" dirty="0" smtClean="0"/>
              <a:t>Carry a clipboard around class to make brief notes to be used for reflection, planning, etc. </a:t>
            </a:r>
          </a:p>
          <a:p>
            <a:r>
              <a:rPr lang="en-US" dirty="0" smtClean="0"/>
              <a:t>Use peer check and don’t grade everything.  Ask, did student stay on, work hard, get help appropriately. Use + on successful days and - if student required reminders, etc. </a:t>
            </a:r>
          </a:p>
          <a:p>
            <a:pPr marL="0" indent="0">
              <a:buNone/>
            </a:pPr>
            <a:endParaRPr lang="en-US" dirty="0"/>
          </a:p>
        </p:txBody>
      </p:sp>
    </p:spTree>
    <p:extLst>
      <p:ext uri="{BB962C8B-B14F-4D97-AF65-F5344CB8AC3E}">
        <p14:creationId xmlns:p14="http://schemas.microsoft.com/office/powerpoint/2010/main" val="10375328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5500" y="179388"/>
            <a:ext cx="11366500" cy="6454775"/>
          </a:xfrm>
        </p:spPr>
        <p:txBody>
          <a:bodyPr/>
          <a:lstStyle/>
          <a:p>
            <a:r>
              <a:rPr lang="en-US" dirty="0" smtClean="0"/>
              <a:t>Require “home base” seats for students to begin and end class each day. </a:t>
            </a:r>
          </a:p>
          <a:p>
            <a:r>
              <a:rPr lang="en-US" dirty="0" smtClean="0"/>
              <a:t>Establish Start Up and Wrap Up Procedures- Share activity and allow students to move around the room, however keep your eye on the clock. Give students a 2-minute warning (flash light or just walk to each table to tell them). Follow with requirement to return to “home base”  within 30 sec. </a:t>
            </a:r>
            <a:endParaRPr lang="en-US" dirty="0"/>
          </a:p>
          <a:p>
            <a:r>
              <a:rPr lang="en-US" dirty="0" smtClean="0"/>
              <a:t>Teach students to work for QUALITY! Analyze different work, show persistence, revision, and creativity. </a:t>
            </a:r>
          </a:p>
          <a:p>
            <a:r>
              <a:rPr lang="en-US" dirty="0" smtClean="0"/>
              <a:t>Develop a Support System- Ask parents, administration, community members to provide aid. Enlist help! Share differentiation classroom procedures with principal(s). </a:t>
            </a:r>
          </a:p>
          <a:p>
            <a:r>
              <a:rPr lang="en-US" dirty="0" smtClean="0"/>
              <a:t>Bring Parents &amp; Community Aboard- Ask parents to write out what they wish for their child this school year. Listen and build on child’s strength, keep track of individual growth and promote engagement and excitement. Invite parents /community members to volunteer and eagerly seek opportunities to learn from parents. </a:t>
            </a:r>
          </a:p>
          <a:p>
            <a:pPr marL="0" indent="0">
              <a:buNone/>
            </a:pPr>
            <a:endParaRPr lang="en-US" dirty="0" smtClean="0"/>
          </a:p>
          <a:p>
            <a:endParaRPr lang="en-US" dirty="0" smtClean="0"/>
          </a:p>
        </p:txBody>
      </p:sp>
    </p:spTree>
    <p:extLst>
      <p:ext uri="{BB962C8B-B14F-4D97-AF65-F5344CB8AC3E}">
        <p14:creationId xmlns:p14="http://schemas.microsoft.com/office/powerpoint/2010/main" val="16539847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44613" y="484188"/>
            <a:ext cx="9906000" cy="646113"/>
          </a:xfrm>
        </p:spPr>
        <p:txBody>
          <a:bodyPr/>
          <a:lstStyle/>
          <a:p>
            <a:pPr algn="ctr"/>
            <a:r>
              <a:rPr lang="en-US" dirty="0" smtClean="0"/>
              <a:t>SEEK Differentiation </a:t>
            </a:r>
            <a:endParaRPr lang="en-US" dirty="0"/>
          </a:p>
        </p:txBody>
      </p:sp>
      <p:sp>
        <p:nvSpPr>
          <p:cNvPr id="3" name="Content Placeholder 2"/>
          <p:cNvSpPr>
            <a:spLocks noGrp="1"/>
          </p:cNvSpPr>
          <p:nvPr>
            <p:ph idx="4294967295"/>
          </p:nvPr>
        </p:nvSpPr>
        <p:spPr>
          <a:xfrm>
            <a:off x="507850" y="923925"/>
            <a:ext cx="10847387" cy="5934075"/>
          </a:xfrm>
        </p:spPr>
        <p:txBody>
          <a:bodyPr>
            <a:normAutofit/>
          </a:bodyPr>
          <a:lstStyle/>
          <a:p>
            <a:r>
              <a:rPr lang="en-US" dirty="0" smtClean="0"/>
              <a:t>Examine Your Beliefs and Goals- You must know why you think it’s worth the trouble to create differentiated classes. </a:t>
            </a:r>
          </a:p>
          <a:p>
            <a:r>
              <a:rPr lang="en-US" dirty="0" smtClean="0"/>
              <a:t>Establish and Share a Vision- Explain differentiation, goals and allow others to examine the idea. </a:t>
            </a:r>
          </a:p>
          <a:p>
            <a:r>
              <a:rPr lang="en-US" dirty="0" smtClean="0"/>
              <a:t>Avoid Overload- Focus on one goal and present initiatives that help achieve the goal. </a:t>
            </a:r>
          </a:p>
          <a:p>
            <a:r>
              <a:rPr lang="en-US" dirty="0" smtClean="0"/>
              <a:t>Prepare for the Long Haul- Substantial change is a slow process that must be initiated, implemented and institutionalized. MAKE TIME and share that this is not a “fad” that will vanish. </a:t>
            </a:r>
          </a:p>
          <a:p>
            <a:r>
              <a:rPr lang="en-US" dirty="0" smtClean="0"/>
              <a:t>Begin small, begin with teachers who have the skill and willingness to change; Create a team of teachers to share ideas, apply, mentor, and model. </a:t>
            </a:r>
          </a:p>
          <a:p>
            <a:r>
              <a:rPr lang="en-US" dirty="0" smtClean="0"/>
              <a:t>Provide staff development – Know essential concepts, principles, etc.  Share differentiated lessons and opportunities to view differentiation in action. </a:t>
            </a:r>
          </a:p>
          <a:p>
            <a:endParaRPr lang="en-US" dirty="0"/>
          </a:p>
        </p:txBody>
      </p:sp>
    </p:spTree>
    <p:extLst>
      <p:ext uri="{BB962C8B-B14F-4D97-AF65-F5344CB8AC3E}">
        <p14:creationId xmlns:p14="http://schemas.microsoft.com/office/powerpoint/2010/main" val="42122998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0"/>
            <a:ext cx="9905998" cy="1039906"/>
          </a:xfrm>
        </p:spPr>
        <p:txBody>
          <a:bodyPr/>
          <a:lstStyle/>
          <a:p>
            <a:pPr algn="ctr"/>
            <a:r>
              <a:rPr lang="en-US" dirty="0" smtClean="0"/>
              <a:t>Final Thought </a:t>
            </a:r>
            <a:endParaRPr lang="en-US" dirty="0"/>
          </a:p>
        </p:txBody>
      </p:sp>
      <p:sp>
        <p:nvSpPr>
          <p:cNvPr id="3" name="Content Placeholder 2"/>
          <p:cNvSpPr>
            <a:spLocks noGrp="1"/>
          </p:cNvSpPr>
          <p:nvPr>
            <p:ph idx="1"/>
          </p:nvPr>
        </p:nvSpPr>
        <p:spPr>
          <a:xfrm>
            <a:off x="822234" y="1404076"/>
            <a:ext cx="9905999" cy="5844988"/>
          </a:xfrm>
        </p:spPr>
        <p:txBody>
          <a:bodyPr>
            <a:normAutofit/>
          </a:bodyPr>
          <a:lstStyle/>
          <a:p>
            <a:r>
              <a:rPr lang="en-US" dirty="0" smtClean="0"/>
              <a:t>Spending 25-30 years in the classroom, we attempt to make a difference in the lives of many! </a:t>
            </a:r>
          </a:p>
          <a:p>
            <a:r>
              <a:rPr lang="en-US" dirty="0" smtClean="0"/>
              <a:t>We spend the majority of our life attempting to reach our students and make learning fun! </a:t>
            </a:r>
          </a:p>
          <a:p>
            <a:r>
              <a:rPr lang="en-US" dirty="0" smtClean="0"/>
              <a:t>Differentiation require ambition, yet it is what we are! We are ambitious educators that seek to make every child reach their fullest potential. </a:t>
            </a:r>
          </a:p>
          <a:p>
            <a:r>
              <a:rPr lang="en-US" dirty="0" smtClean="0"/>
              <a:t>“So it is with teaching,. . . That we neither mourn what we have not done, nor to rest on our victories, but to look at all the reasons we have to show up again tomorrow at the classroom door, ready to join our students- all of our students – in learning.” </a:t>
            </a:r>
          </a:p>
          <a:p>
            <a:r>
              <a:rPr lang="en-US" dirty="0" smtClean="0"/>
              <a:t>All students are not “cardinals” or “sparrows”- it is our goal to differentiate to allow all to soar! </a:t>
            </a:r>
            <a:endParaRPr lang="en-US" dirty="0"/>
          </a:p>
        </p:txBody>
      </p:sp>
    </p:spTree>
    <p:extLst>
      <p:ext uri="{BB962C8B-B14F-4D97-AF65-F5344CB8AC3E}">
        <p14:creationId xmlns:p14="http://schemas.microsoft.com/office/powerpoint/2010/main" val="3723301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1926" y="293297"/>
            <a:ext cx="10366074" cy="6331789"/>
          </a:xfrm>
        </p:spPr>
        <p:txBody>
          <a:bodyPr>
            <a:normAutofit fontScale="92500" lnSpcReduction="20000"/>
          </a:bodyPr>
          <a:lstStyle/>
          <a:p>
            <a:pPr algn="ctr"/>
            <a:r>
              <a:rPr lang="en-US" sz="3200" b="1" i="1" dirty="0" smtClean="0">
                <a:solidFill>
                  <a:schemeClr val="tx1"/>
                </a:solidFill>
              </a:rPr>
              <a:t> Resource- </a:t>
            </a:r>
            <a:r>
              <a:rPr lang="en-US" sz="3200" b="1" i="1" dirty="0" smtClean="0">
                <a:solidFill>
                  <a:schemeClr val="bg2">
                    <a:lumMod val="75000"/>
                  </a:schemeClr>
                </a:solidFill>
              </a:rPr>
              <a:t>“The Differentiated Classroom, </a:t>
            </a:r>
          </a:p>
          <a:p>
            <a:pPr algn="ctr"/>
            <a:r>
              <a:rPr lang="en-US" sz="3200" b="1" i="1" dirty="0" smtClean="0">
                <a:solidFill>
                  <a:schemeClr val="bg2">
                    <a:lumMod val="75000"/>
                  </a:schemeClr>
                </a:solidFill>
              </a:rPr>
              <a:t>Responding to the Needs of all Learners” </a:t>
            </a:r>
          </a:p>
          <a:p>
            <a:pPr algn="ctr"/>
            <a:r>
              <a:rPr lang="en-US" sz="2400" dirty="0" smtClean="0">
                <a:solidFill>
                  <a:schemeClr val="tx1"/>
                </a:solidFill>
              </a:rPr>
              <a:t>by Carol </a:t>
            </a:r>
            <a:r>
              <a:rPr lang="en-US" sz="2400" dirty="0"/>
              <a:t>A</a:t>
            </a:r>
            <a:r>
              <a:rPr lang="en-US" sz="2400" dirty="0" smtClean="0">
                <a:solidFill>
                  <a:schemeClr val="tx1"/>
                </a:solidFill>
              </a:rPr>
              <a:t>nn </a:t>
            </a:r>
            <a:r>
              <a:rPr lang="en-US" sz="2400" dirty="0"/>
              <a:t>T</a:t>
            </a:r>
            <a:r>
              <a:rPr lang="en-US" sz="2400" dirty="0" smtClean="0">
                <a:solidFill>
                  <a:schemeClr val="tx1"/>
                </a:solidFill>
              </a:rPr>
              <a:t>omlinson</a:t>
            </a:r>
          </a:p>
          <a:p>
            <a:pPr algn="ctr"/>
            <a:endParaRPr lang="en-US" sz="1200" dirty="0" smtClean="0">
              <a:solidFill>
                <a:schemeClr val="tx1"/>
              </a:solidFill>
            </a:endParaRPr>
          </a:p>
          <a:p>
            <a:pPr algn="ctr"/>
            <a:endParaRPr lang="en-US" sz="1200" dirty="0"/>
          </a:p>
          <a:p>
            <a:pPr algn="ctr"/>
            <a:endParaRPr lang="en-US" sz="1200" dirty="0" smtClean="0">
              <a:solidFill>
                <a:schemeClr val="tx1"/>
              </a:solidFill>
            </a:endParaRPr>
          </a:p>
          <a:p>
            <a:pPr algn="ctr"/>
            <a:endParaRPr lang="en-US" sz="1200" dirty="0"/>
          </a:p>
          <a:p>
            <a:pPr algn="ctr"/>
            <a:endParaRPr lang="en-US" sz="1200" dirty="0" smtClean="0">
              <a:solidFill>
                <a:schemeClr val="tx1"/>
              </a:solidFill>
            </a:endParaRPr>
          </a:p>
          <a:p>
            <a:pPr algn="ctr"/>
            <a:endParaRPr lang="en-US" sz="1200" dirty="0"/>
          </a:p>
          <a:p>
            <a:pPr algn="ctr"/>
            <a:endParaRPr lang="en-US" sz="1200" dirty="0" smtClean="0">
              <a:solidFill>
                <a:schemeClr val="tx1"/>
              </a:solidFill>
            </a:endParaRPr>
          </a:p>
          <a:p>
            <a:pPr algn="ctr"/>
            <a:endParaRPr lang="en-US" sz="1200" dirty="0"/>
          </a:p>
          <a:p>
            <a:pPr algn="ctr"/>
            <a:endParaRPr lang="en-US" sz="1200" dirty="0" smtClean="0">
              <a:solidFill>
                <a:schemeClr val="tx1"/>
              </a:solidFill>
            </a:endParaRPr>
          </a:p>
          <a:p>
            <a:pPr algn="ctr"/>
            <a:endParaRPr lang="en-US" sz="1200" dirty="0"/>
          </a:p>
          <a:p>
            <a:pPr algn="ctr"/>
            <a:endParaRPr lang="en-US" sz="1200" dirty="0" smtClean="0">
              <a:solidFill>
                <a:schemeClr val="tx1"/>
              </a:solidFill>
            </a:endParaRPr>
          </a:p>
          <a:p>
            <a:pPr algn="ctr"/>
            <a:endParaRPr lang="en-US" sz="1200" dirty="0"/>
          </a:p>
          <a:p>
            <a:pPr algn="ctr"/>
            <a:endParaRPr lang="en-US" sz="1200" dirty="0" smtClean="0">
              <a:solidFill>
                <a:schemeClr val="tx1"/>
              </a:solidFill>
            </a:endParaRPr>
          </a:p>
          <a:p>
            <a:pPr algn="ctr"/>
            <a:endParaRPr lang="en-US" sz="1200" dirty="0" smtClean="0">
              <a:solidFill>
                <a:schemeClr val="tx1"/>
              </a:solidFill>
            </a:endParaRPr>
          </a:p>
          <a:p>
            <a:pPr algn="ctr"/>
            <a:endParaRPr lang="en-US" sz="1200" dirty="0"/>
          </a:p>
          <a:p>
            <a:pPr algn="ctr"/>
            <a:r>
              <a:rPr lang="en-US" sz="1700" dirty="0" smtClean="0">
                <a:solidFill>
                  <a:schemeClr val="tx1"/>
                </a:solidFill>
              </a:rPr>
              <a:t>Publisher: ASCD, Alexandria, VA / 1999</a:t>
            </a:r>
          </a:p>
          <a:p>
            <a:pPr algn="ctr"/>
            <a:r>
              <a:rPr lang="en-US" sz="1700" dirty="0" smtClean="0">
                <a:solidFill>
                  <a:schemeClr val="bg1"/>
                </a:solidFill>
                <a:hlinkClick r:id="rId2"/>
              </a:rPr>
              <a:t>HTTP://WWW.ASCD.ORG</a:t>
            </a:r>
            <a:r>
              <a:rPr lang="en-US" sz="1700" dirty="0" smtClean="0">
                <a:solidFill>
                  <a:schemeClr val="bg1"/>
                </a:solidFill>
              </a:rPr>
              <a:t> </a:t>
            </a:r>
          </a:p>
          <a:p>
            <a:pPr algn="ctr"/>
            <a:r>
              <a:rPr lang="en-US" sz="1700" dirty="0" smtClean="0">
                <a:solidFill>
                  <a:schemeClr val="tx1"/>
                </a:solidFill>
              </a:rPr>
              <a:t>isbn: 978-0-87120-342-7</a:t>
            </a:r>
          </a:p>
          <a:p>
            <a:pPr algn="ctr"/>
            <a:endParaRPr lang="en-US" sz="2400" dirty="0">
              <a:solidFill>
                <a:schemeClr val="tx1"/>
              </a:solidFill>
            </a:endParaRPr>
          </a:p>
          <a:p>
            <a:pPr algn="ctr"/>
            <a:endParaRPr lang="en-US" sz="2400" dirty="0">
              <a:solidFill>
                <a:schemeClr val="tx1"/>
              </a:solidFill>
            </a:endParaRP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artisticGlowEdges/>
                    </a14:imgEffect>
                  </a14:imgLayer>
                </a14:imgProps>
              </a:ext>
              <a:ext uri="{28A0092B-C50C-407E-A947-70E740481C1C}">
                <a14:useLocalDpi xmlns:a14="http://schemas.microsoft.com/office/drawing/2010/main" val="0"/>
              </a:ext>
            </a:extLst>
          </a:blip>
          <a:stretch>
            <a:fillRect/>
          </a:stretch>
        </p:blipFill>
        <p:spPr>
          <a:xfrm>
            <a:off x="4841558" y="2120232"/>
            <a:ext cx="1286809" cy="1817289"/>
          </a:xfrm>
          <a:prstGeom prst="rect">
            <a:avLst/>
          </a:prstGeom>
        </p:spPr>
      </p:pic>
    </p:spTree>
    <p:extLst>
      <p:ext uri="{BB962C8B-B14F-4D97-AF65-F5344CB8AC3E}">
        <p14:creationId xmlns:p14="http://schemas.microsoft.com/office/powerpoint/2010/main" val="3703395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7970" y="155275"/>
            <a:ext cx="10722634" cy="8933215"/>
          </a:xfrm>
          <a:prstGeom prst="rect">
            <a:avLst/>
          </a:prstGeom>
          <a:noFill/>
        </p:spPr>
        <p:txBody>
          <a:bodyPr wrap="square" rtlCol="0">
            <a:spAutoFit/>
          </a:bodyPr>
          <a:lstStyle/>
          <a:p>
            <a:pPr algn="ctr"/>
            <a:r>
              <a:rPr lang="en-US" sz="2400" dirty="0" smtClean="0">
                <a:solidFill>
                  <a:schemeClr val="bg2">
                    <a:lumMod val="75000"/>
                  </a:schemeClr>
                </a:solidFill>
              </a:rPr>
              <a:t>Differentiation of Instruction </a:t>
            </a:r>
          </a:p>
          <a:p>
            <a:pPr algn="ctr"/>
            <a:endParaRPr lang="en-US" dirty="0" smtClean="0"/>
          </a:p>
          <a:p>
            <a:pPr algn="ctr"/>
            <a:r>
              <a:rPr lang="en-US" sz="1400" dirty="0" smtClean="0"/>
              <a:t>Is a teacher’s Response to learner’s needs</a:t>
            </a:r>
          </a:p>
          <a:p>
            <a:pPr algn="ctr"/>
            <a:endParaRPr lang="en-US" sz="1400" dirty="0"/>
          </a:p>
          <a:p>
            <a:pPr algn="ctr"/>
            <a:r>
              <a:rPr lang="en-US" sz="1400" b="1" dirty="0" smtClean="0"/>
              <a:t>Guided by general principles of differentiation, </a:t>
            </a:r>
          </a:p>
          <a:p>
            <a:pPr algn="ctr"/>
            <a:r>
              <a:rPr lang="en-US" sz="1400" dirty="0" smtClean="0"/>
              <a:t>such as </a:t>
            </a:r>
          </a:p>
          <a:p>
            <a:pPr algn="ctr"/>
            <a:endParaRPr lang="en-US" sz="1400" dirty="0" smtClean="0"/>
          </a:p>
          <a:p>
            <a:pPr algn="ctr"/>
            <a:endParaRPr lang="en-US" sz="1400" dirty="0"/>
          </a:p>
          <a:p>
            <a:pPr algn="ctr"/>
            <a:r>
              <a:rPr lang="en-US" sz="1400" dirty="0" smtClean="0"/>
              <a:t>                       Respectful          Flexible grouping             Ongoing Assessment</a:t>
            </a:r>
          </a:p>
          <a:p>
            <a:r>
              <a:rPr lang="en-US" sz="1400" dirty="0" smtClean="0"/>
              <a:t>                		  	                    Tasks                                                        and Adjustment</a:t>
            </a:r>
          </a:p>
          <a:p>
            <a:pPr algn="ctr"/>
            <a:endParaRPr lang="en-US" sz="1400" dirty="0" smtClean="0"/>
          </a:p>
          <a:p>
            <a:pPr algn="ctr"/>
            <a:r>
              <a:rPr lang="en-US" sz="1400" b="1" dirty="0" smtClean="0"/>
              <a:t>TEACHERS CAN DIFFERENTIATE BY  </a:t>
            </a:r>
          </a:p>
          <a:p>
            <a:r>
              <a:rPr lang="en-US" sz="1400" dirty="0"/>
              <a:t> </a:t>
            </a:r>
            <a:r>
              <a:rPr lang="en-US" sz="1400" dirty="0" smtClean="0"/>
              <a:t>                  </a:t>
            </a:r>
          </a:p>
          <a:p>
            <a:pPr algn="ctr"/>
            <a:r>
              <a:rPr lang="en-US" sz="1400" dirty="0" smtClean="0"/>
              <a:t> Content			         Process 			Product </a:t>
            </a:r>
          </a:p>
          <a:p>
            <a:endParaRPr lang="en-US" sz="1400" dirty="0" smtClean="0"/>
          </a:p>
          <a:p>
            <a:endParaRPr lang="en-US" sz="1400" dirty="0"/>
          </a:p>
          <a:p>
            <a:pPr algn="ctr"/>
            <a:r>
              <a:rPr lang="en-US" sz="1400" dirty="0" smtClean="0"/>
              <a:t>ACCORDING TO STUDENT’S</a:t>
            </a:r>
          </a:p>
          <a:p>
            <a:pPr algn="ctr"/>
            <a:r>
              <a:rPr lang="en-US" sz="1400" dirty="0" smtClean="0"/>
              <a:t> </a:t>
            </a:r>
          </a:p>
          <a:p>
            <a:r>
              <a:rPr lang="en-US" sz="1400" dirty="0"/>
              <a:t>	</a:t>
            </a:r>
            <a:r>
              <a:rPr lang="en-US" sz="1400" dirty="0" smtClean="0"/>
              <a:t>               Readiness			</a:t>
            </a:r>
            <a:r>
              <a:rPr lang="en-US" sz="1400" dirty="0"/>
              <a:t> </a:t>
            </a:r>
            <a:r>
              <a:rPr lang="en-US" sz="1400" dirty="0" smtClean="0"/>
              <a:t>    Interests		         Learning Profile</a:t>
            </a:r>
          </a:p>
          <a:p>
            <a:endParaRPr lang="en-US" sz="1400" dirty="0"/>
          </a:p>
          <a:p>
            <a:pPr algn="ctr"/>
            <a:r>
              <a:rPr lang="en-US" sz="1400" dirty="0" smtClean="0"/>
              <a:t>through a range of instructional and management strategies, such as: </a:t>
            </a:r>
          </a:p>
          <a:p>
            <a:pPr algn="ctr"/>
            <a:r>
              <a:rPr lang="en-US" sz="1400" dirty="0" smtClean="0"/>
              <a:t> </a:t>
            </a:r>
            <a:endParaRPr lang="en-US" sz="1400" dirty="0"/>
          </a:p>
          <a:p>
            <a:r>
              <a:rPr lang="en-US" sz="1050" dirty="0" smtClean="0"/>
              <a:t>		</a:t>
            </a:r>
            <a:r>
              <a:rPr lang="en-US" sz="1200" dirty="0" smtClean="0"/>
              <a:t>multiple intelligences</a:t>
            </a:r>
            <a:r>
              <a:rPr lang="en-US" sz="1200" dirty="0"/>
              <a:t>	</a:t>
            </a:r>
            <a:r>
              <a:rPr lang="en-US" sz="1200" dirty="0" smtClean="0"/>
              <a:t>	    tiered lessons		4MAT</a:t>
            </a:r>
          </a:p>
          <a:p>
            <a:r>
              <a:rPr lang="en-US" sz="1200" dirty="0" smtClean="0"/>
              <a:t>		Jigsaw			    tiered centers		varied questioning strategies</a:t>
            </a:r>
          </a:p>
          <a:p>
            <a:r>
              <a:rPr lang="en-US" sz="1200" dirty="0"/>
              <a:t>	</a:t>
            </a:r>
            <a:r>
              <a:rPr lang="en-US" sz="1200" dirty="0" smtClean="0"/>
              <a:t>	taped materials		    tiered products		interest centers</a:t>
            </a:r>
          </a:p>
          <a:p>
            <a:r>
              <a:rPr lang="en-US" sz="1200" dirty="0"/>
              <a:t>	</a:t>
            </a:r>
            <a:r>
              <a:rPr lang="en-US" sz="1200" dirty="0" smtClean="0"/>
              <a:t>	anchor activities		    learning contracts		interest groups</a:t>
            </a:r>
          </a:p>
          <a:p>
            <a:r>
              <a:rPr lang="en-US" sz="1200" dirty="0" smtClean="0"/>
              <a:t>		varying organizers		    small-group instructions		varied homework</a:t>
            </a:r>
          </a:p>
          <a:p>
            <a:r>
              <a:rPr lang="en-US" sz="1200" dirty="0"/>
              <a:t>	</a:t>
            </a:r>
            <a:r>
              <a:rPr lang="en-US" sz="1200" dirty="0" smtClean="0"/>
              <a:t>	varied tests			    group investigation		compacting</a:t>
            </a:r>
          </a:p>
          <a:p>
            <a:r>
              <a:rPr lang="en-US" sz="1200" dirty="0"/>
              <a:t>	</a:t>
            </a:r>
            <a:r>
              <a:rPr lang="en-US" sz="1200" dirty="0" smtClean="0"/>
              <a:t>	varied supplementary materials 	    orbitals			varied journal prompts</a:t>
            </a:r>
          </a:p>
          <a:p>
            <a:r>
              <a:rPr lang="en-US" sz="1200" dirty="0"/>
              <a:t> </a:t>
            </a:r>
            <a:r>
              <a:rPr lang="en-US" sz="1200" dirty="0" smtClean="0"/>
              <a:t> 		literature circles		    independent study 		complex instruction                (pg. 15)	</a:t>
            </a:r>
            <a:r>
              <a:rPr lang="en-US" sz="1050" dirty="0" smtClean="0"/>
              <a:t>		</a:t>
            </a:r>
            <a:r>
              <a:rPr lang="en-US" sz="1050" dirty="0"/>
              <a:t>	</a:t>
            </a:r>
            <a:r>
              <a:rPr lang="en-US" sz="1050" dirty="0" smtClean="0"/>
              <a:t>	              	</a:t>
            </a: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a:p>
        </p:txBody>
      </p:sp>
      <p:cxnSp>
        <p:nvCxnSpPr>
          <p:cNvPr id="6" name="Straight Arrow Connector 5"/>
          <p:cNvCxnSpPr/>
          <p:nvPr/>
        </p:nvCxnSpPr>
        <p:spPr>
          <a:xfrm>
            <a:off x="5913408" y="1667414"/>
            <a:ext cx="0" cy="508958"/>
          </a:xfrm>
          <a:prstGeom prst="straightConnector1">
            <a:avLst/>
          </a:prstGeom>
          <a:ln>
            <a:solidFill>
              <a:schemeClr val="tx1">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7108165" y="1652677"/>
            <a:ext cx="406879" cy="441385"/>
          </a:xfrm>
          <a:prstGeom prst="straightConnector1">
            <a:avLst/>
          </a:prstGeom>
          <a:ln>
            <a:solidFill>
              <a:schemeClr val="tx1">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515211" y="1652677"/>
            <a:ext cx="306236" cy="472296"/>
          </a:xfrm>
          <a:prstGeom prst="straightConnector1">
            <a:avLst/>
          </a:prstGeom>
          <a:ln>
            <a:solidFill>
              <a:schemeClr val="tx1">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1984075" y="3243532"/>
            <a:ext cx="8255480" cy="34506"/>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2769079" y="3243532"/>
            <a:ext cx="8626" cy="215660"/>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5904782" y="3278038"/>
            <a:ext cx="8626" cy="215660"/>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9136812" y="3278038"/>
            <a:ext cx="8626" cy="215660"/>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5904783" y="3588589"/>
            <a:ext cx="8625" cy="483079"/>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flipV="1">
            <a:off x="1984075" y="4299240"/>
            <a:ext cx="8255480" cy="34506"/>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2760453" y="4319678"/>
            <a:ext cx="8626" cy="215660"/>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5896156" y="4321217"/>
            <a:ext cx="8626" cy="215660"/>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9145438" y="4326712"/>
            <a:ext cx="8626" cy="215660"/>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5900469" y="4696056"/>
            <a:ext cx="8626" cy="215660"/>
          </a:xfrm>
          <a:prstGeom prst="line">
            <a:avLst/>
          </a:prstGeom>
          <a:ln>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3849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45390" y="1069676"/>
            <a:ext cx="10412082" cy="4862870"/>
          </a:xfrm>
          <a:prstGeom prst="rect">
            <a:avLst/>
          </a:prstGeom>
          <a:noFill/>
        </p:spPr>
        <p:txBody>
          <a:bodyPr wrap="square" rtlCol="0">
            <a:spAutoFit/>
          </a:bodyPr>
          <a:lstStyle/>
          <a:p>
            <a:pPr algn="ctr"/>
            <a:r>
              <a:rPr lang="en-US" sz="2400" dirty="0" smtClean="0">
                <a:solidFill>
                  <a:schemeClr val="bg2">
                    <a:lumMod val="75000"/>
                  </a:schemeClr>
                </a:solidFill>
              </a:rPr>
              <a:t>WHY? </a:t>
            </a:r>
          </a:p>
          <a:p>
            <a:pPr algn="ctr"/>
            <a:endParaRPr lang="en-US" sz="2400" dirty="0" smtClean="0"/>
          </a:p>
          <a:p>
            <a:pPr marL="342900" indent="-342900">
              <a:buFont typeface="Arial" panose="020B0604020202020204" pitchFamily="34" charset="0"/>
              <a:buChar char="•"/>
            </a:pPr>
            <a:r>
              <a:rPr lang="en-US" sz="2000" dirty="0" smtClean="0"/>
              <a:t>Students differ in experiences, readiness, interest, intelligences, language, culture, gender, and mode of learning. </a:t>
            </a:r>
          </a:p>
          <a:p>
            <a:pPr marL="342900" indent="-342900">
              <a:buFont typeface="Arial" panose="020B0604020202020204" pitchFamily="34" charset="0"/>
              <a:buChar char="•"/>
            </a:pPr>
            <a:r>
              <a:rPr lang="en-US" sz="2000" dirty="0" smtClean="0"/>
              <a:t>To maximize the potential in each learner, educators need to meet each child at his or her starting point and ensure substantial growth during each school term. </a:t>
            </a:r>
          </a:p>
          <a:p>
            <a:pPr marL="342900" indent="-342900">
              <a:buFont typeface="Arial" panose="020B0604020202020204" pitchFamily="34" charset="0"/>
              <a:buChar char="•"/>
            </a:pPr>
            <a:r>
              <a:rPr lang="en-US" sz="2000" dirty="0" smtClean="0"/>
              <a:t>To make modifications for students so they are not forced to modify themselves to fit the curriculum.</a:t>
            </a:r>
          </a:p>
          <a:p>
            <a:pPr marL="342900" indent="-342900">
              <a:buFont typeface="Arial" panose="020B0604020202020204" pitchFamily="34" charset="0"/>
              <a:buChar char="•"/>
            </a:pPr>
            <a:r>
              <a:rPr lang="en-US" sz="2000" dirty="0" smtClean="0"/>
              <a:t>To keep students eager to pursue knowledge </a:t>
            </a:r>
          </a:p>
          <a:p>
            <a:pPr marL="342900" indent="-342900">
              <a:buFont typeface="Arial" panose="020B0604020202020204" pitchFamily="34" charset="0"/>
              <a:buChar char="•"/>
            </a:pPr>
            <a:r>
              <a:rPr lang="en-US" sz="2000" dirty="0" smtClean="0"/>
              <a:t>To encourage students to be individuals and not replicas of one another</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smtClean="0"/>
          </a:p>
          <a:p>
            <a:r>
              <a:rPr lang="en-US" sz="2000" dirty="0" smtClean="0"/>
              <a:t> </a:t>
            </a:r>
          </a:p>
          <a:p>
            <a:endParaRPr lang="en-US" dirty="0"/>
          </a:p>
          <a:p>
            <a:pPr algn="ctr"/>
            <a:endParaRPr lang="en-US" sz="2400" dirty="0"/>
          </a:p>
        </p:txBody>
      </p:sp>
    </p:spTree>
    <p:extLst>
      <p:ext uri="{BB962C8B-B14F-4D97-AF65-F5344CB8AC3E}">
        <p14:creationId xmlns:p14="http://schemas.microsoft.com/office/powerpoint/2010/main" val="327306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0" y="155575"/>
            <a:ext cx="9906000" cy="750888"/>
          </a:xfrm>
          <a:prstGeom prst="rect">
            <a:avLst/>
          </a:prstGeom>
        </p:spPr>
        <p:txBody>
          <a:bodyPr>
            <a:normAutofit fontScale="90000"/>
          </a:bodyPr>
          <a:lstStyle/>
          <a:p>
            <a:pPr algn="ctr"/>
            <a:r>
              <a:rPr lang="en-US" sz="2400" dirty="0" smtClean="0">
                <a:solidFill>
                  <a:schemeClr val="bg2">
                    <a:lumMod val="75000"/>
                  </a:schemeClr>
                </a:solidFill>
              </a:rPr>
              <a:t>Creating a healthy classroom environment</a:t>
            </a:r>
            <a:br>
              <a:rPr lang="en-US" sz="2400" dirty="0" smtClean="0">
                <a:solidFill>
                  <a:schemeClr val="bg2">
                    <a:lumMod val="75000"/>
                  </a:schemeClr>
                </a:solidFill>
              </a:rPr>
            </a:br>
            <a:endParaRPr lang="en-US" sz="2400" dirty="0">
              <a:solidFill>
                <a:schemeClr val="bg2">
                  <a:lumMod val="75000"/>
                </a:schemeClr>
              </a:solidFill>
            </a:endParaRPr>
          </a:p>
        </p:txBody>
      </p:sp>
      <p:sp>
        <p:nvSpPr>
          <p:cNvPr id="3" name="TextBox 2"/>
          <p:cNvSpPr txBox="1"/>
          <p:nvPr/>
        </p:nvSpPr>
        <p:spPr>
          <a:xfrm>
            <a:off x="862642" y="595223"/>
            <a:ext cx="10869283" cy="6247864"/>
          </a:xfrm>
          <a:prstGeom prst="rect">
            <a:avLst/>
          </a:prstGeom>
          <a:noFill/>
        </p:spPr>
        <p:txBody>
          <a:bodyPr wrap="square" rtlCol="0">
            <a:spAutoFit/>
          </a:bodyPr>
          <a:lstStyle/>
          <a:p>
            <a:r>
              <a:rPr lang="en-US" sz="2000" dirty="0" smtClean="0"/>
              <a:t>. Appreciate each child as an individual- Stop trying to “tame” the students and recognize them for who they really are and what makes them stand out in the world. Take the risk of allowing students to get to know you and you understand them for who they are and what they believe. </a:t>
            </a:r>
          </a:p>
          <a:p>
            <a:pPr marL="342900" indent="-342900">
              <a:buFont typeface="Arial" panose="020B0604020202020204" pitchFamily="34" charset="0"/>
              <a:buChar char="•"/>
            </a:pPr>
            <a:r>
              <a:rPr lang="en-US" sz="2000" dirty="0" smtClean="0"/>
              <a:t>Understand that students have intellect, emotions, and changing physical needs. A child with low self-esteem will learn little. Genuine accomplishment will produce something more potent than self-esteem: self-efficacy</a:t>
            </a:r>
          </a:p>
          <a:p>
            <a:pPr marL="342900" indent="-342900">
              <a:buFont typeface="Arial" panose="020B0604020202020204" pitchFamily="34" charset="0"/>
              <a:buChar char="•"/>
            </a:pPr>
            <a:r>
              <a:rPr lang="en-US" sz="2000" dirty="0" smtClean="0"/>
              <a:t>Allow students to continue to develop-Promote demanding high-quality work but don’t expect perfection. Even “gifted” students are allowed to make errors. </a:t>
            </a:r>
          </a:p>
          <a:p>
            <a:pPr marL="342900" indent="-342900">
              <a:buFont typeface="Arial" panose="020B0604020202020204" pitchFamily="34" charset="0"/>
              <a:buChar char="•"/>
            </a:pPr>
            <a:r>
              <a:rPr lang="en-US" sz="2000" dirty="0" smtClean="0"/>
              <a:t>Strive for joyful learning- Time limits much in the classroom, however children are programmed to respond to joy! They are full of energy and ready to move, laugh, tell stories, touch and be engaged. </a:t>
            </a:r>
            <a:endParaRPr lang="en-US" sz="2000" dirty="0"/>
          </a:p>
          <a:p>
            <a:pPr marL="342900" indent="-342900">
              <a:buFont typeface="Arial" panose="020B0604020202020204" pitchFamily="34" charset="0"/>
              <a:buChar char="•"/>
            </a:pPr>
            <a:r>
              <a:rPr lang="en-US" sz="2000" dirty="0" smtClean="0"/>
              <a:t>Offer high expectations and allow students to dream BIG-Teach for success and show students the way to reach expectations. Use items to assist, such as time lines, rubrics, careful assignments, etc. </a:t>
            </a:r>
          </a:p>
          <a:p>
            <a:pPr marL="342900" indent="-342900">
              <a:buFont typeface="Arial" panose="020B0604020202020204" pitchFamily="34" charset="0"/>
              <a:buChar char="•"/>
            </a:pPr>
            <a:r>
              <a:rPr lang="en-US" sz="2000" dirty="0" smtClean="0"/>
              <a:t>Share the teaching with students- Invite  students to teach one another and be engaged in conversations. Students should feel like they are a part of the classroom not apart! </a:t>
            </a:r>
          </a:p>
          <a:p>
            <a:pPr marL="342900" indent="-342900">
              <a:buFont typeface="Arial" panose="020B0604020202020204" pitchFamily="34" charset="0"/>
              <a:buChar char="•"/>
            </a:pPr>
            <a:r>
              <a:rPr lang="en-US" sz="2000" dirty="0" smtClean="0"/>
              <a:t>Allow students to be independent- Provide guidelines for quality, however be flexible so students can apply common sense and allow students to be self-managed.</a:t>
            </a:r>
          </a:p>
          <a:p>
            <a:pPr marL="342900" indent="-342900">
              <a:buFont typeface="Arial" panose="020B0604020202020204" pitchFamily="34" charset="0"/>
              <a:buChar char="•"/>
            </a:pPr>
            <a:r>
              <a:rPr lang="en-US" sz="2000" dirty="0" smtClean="0"/>
              <a:t>Use positive energy and humor- Allow for humor, however do not allow for sarcastic or cutting remarks.  </a:t>
            </a:r>
          </a:p>
          <a:p>
            <a:pPr marL="342900" indent="-342900">
              <a:buFont typeface="Arial" panose="020B0604020202020204" pitchFamily="34" charset="0"/>
              <a:buChar char="•"/>
            </a:pPr>
            <a:r>
              <a:rPr lang="en-US" sz="2000" dirty="0" smtClean="0"/>
              <a:t>Discipline with clear guidelines- Remind students how to act and how to work. Stress the positive, not negative. </a:t>
            </a:r>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868171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483080"/>
            <a:ext cx="9905998" cy="1233714"/>
          </a:xfrm>
        </p:spPr>
        <p:txBody>
          <a:bodyPr>
            <a:normAutofit fontScale="90000"/>
          </a:bodyPr>
          <a:lstStyle/>
          <a:p>
            <a:pPr algn="ctr"/>
            <a:r>
              <a:rPr lang="en-US" dirty="0" smtClean="0">
                <a:solidFill>
                  <a:schemeClr val="bg2">
                    <a:lumMod val="75000"/>
                  </a:schemeClr>
                </a:solidFill>
              </a:rPr>
              <a:t/>
            </a:r>
            <a:br>
              <a:rPr lang="en-US" dirty="0" smtClean="0">
                <a:solidFill>
                  <a:schemeClr val="bg2">
                    <a:lumMod val="75000"/>
                  </a:schemeClr>
                </a:solidFill>
              </a:rPr>
            </a:br>
            <a:r>
              <a:rPr lang="en-US" dirty="0">
                <a:solidFill>
                  <a:schemeClr val="bg2">
                    <a:lumMod val="75000"/>
                  </a:schemeClr>
                </a:solidFill>
              </a:rPr>
              <a:t/>
            </a:r>
            <a:br>
              <a:rPr lang="en-US" dirty="0">
                <a:solidFill>
                  <a:schemeClr val="bg2">
                    <a:lumMod val="75000"/>
                  </a:schemeClr>
                </a:solidFill>
              </a:rPr>
            </a:br>
            <a:r>
              <a:rPr lang="en-US" dirty="0" smtClean="0">
                <a:solidFill>
                  <a:schemeClr val="bg2">
                    <a:lumMod val="75000"/>
                  </a:schemeClr>
                </a:solidFill>
              </a:rPr>
              <a:t/>
            </a:r>
            <a:br>
              <a:rPr lang="en-US" dirty="0" smtClean="0">
                <a:solidFill>
                  <a:schemeClr val="bg2">
                    <a:lumMod val="75000"/>
                  </a:schemeClr>
                </a:solidFill>
              </a:rPr>
            </a:br>
            <a:r>
              <a:rPr lang="en-US" dirty="0">
                <a:solidFill>
                  <a:schemeClr val="bg2">
                    <a:lumMod val="75000"/>
                  </a:schemeClr>
                </a:solidFill>
              </a:rPr>
              <a:t/>
            </a:r>
            <a:br>
              <a:rPr lang="en-US" dirty="0">
                <a:solidFill>
                  <a:schemeClr val="bg2">
                    <a:lumMod val="75000"/>
                  </a:schemeClr>
                </a:solidFill>
              </a:rPr>
            </a:br>
            <a:r>
              <a:rPr lang="en-US" dirty="0" smtClean="0">
                <a:solidFill>
                  <a:schemeClr val="bg2">
                    <a:lumMod val="75000"/>
                  </a:schemeClr>
                </a:solidFill>
              </a:rPr>
              <a:t/>
            </a:r>
            <a:br>
              <a:rPr lang="en-US" dirty="0" smtClean="0">
                <a:solidFill>
                  <a:schemeClr val="bg2">
                    <a:lumMod val="75000"/>
                  </a:schemeClr>
                </a:solidFill>
              </a:rPr>
            </a:br>
            <a:endParaRPr lang="en-US" dirty="0"/>
          </a:p>
        </p:txBody>
      </p:sp>
      <p:sp>
        <p:nvSpPr>
          <p:cNvPr id="3" name="TextBox 2"/>
          <p:cNvSpPr txBox="1"/>
          <p:nvPr/>
        </p:nvSpPr>
        <p:spPr>
          <a:xfrm>
            <a:off x="1141413" y="3048312"/>
            <a:ext cx="10209073" cy="3416320"/>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To ensure effective teaching and learning, remember to link the elements of content, process and product to the curriculum. </a:t>
            </a:r>
          </a:p>
          <a:p>
            <a:pPr marL="285750" indent="-285750">
              <a:buFont typeface="Arial" panose="020B0604020202020204" pitchFamily="34" charset="0"/>
              <a:buChar char="•"/>
            </a:pPr>
            <a:r>
              <a:rPr lang="en-US" sz="2400" dirty="0" smtClean="0"/>
              <a:t>1. What- Content which means to </a:t>
            </a:r>
            <a:r>
              <a:rPr lang="en-US" sz="2400" dirty="0"/>
              <a:t>p</a:t>
            </a:r>
            <a:r>
              <a:rPr lang="en-US" sz="2400" dirty="0" smtClean="0"/>
              <a:t>rovide materials and instruction based on what the students’ should learn. </a:t>
            </a:r>
          </a:p>
          <a:p>
            <a:pPr marL="285750" indent="-285750">
              <a:buFont typeface="Arial" panose="020B0604020202020204" pitchFamily="34" charset="0"/>
              <a:buChar char="•"/>
            </a:pPr>
            <a:r>
              <a:rPr lang="en-US" sz="2400" dirty="0" smtClean="0"/>
              <a:t>2. How - Process which means to provide opportunities for the students to make sense of key ideas using essential skills. </a:t>
            </a:r>
          </a:p>
          <a:p>
            <a:pPr marL="285750" indent="-285750">
              <a:buFont typeface="Arial" panose="020B0604020202020204" pitchFamily="34" charset="0"/>
              <a:buChar char="•"/>
            </a:pPr>
            <a:r>
              <a:rPr lang="en-US" sz="2400" dirty="0" smtClean="0"/>
              <a:t>3. Products- Opportunities for students </a:t>
            </a:r>
            <a:r>
              <a:rPr lang="en-US" sz="2400" dirty="0"/>
              <a:t>to demonstrate and extend what they understand and can do as a result of a span of learning. </a:t>
            </a:r>
            <a:endParaRPr lang="en-US" sz="2400" dirty="0" smtClean="0"/>
          </a:p>
          <a:p>
            <a:pPr marL="285750" indent="-285750">
              <a:buFont typeface="Arial" panose="020B0604020202020204" pitchFamily="34" charset="0"/>
              <a:buChar char="•"/>
            </a:pPr>
            <a:endParaRPr lang="en-US" sz="2400" dirty="0"/>
          </a:p>
        </p:txBody>
      </p:sp>
      <p:sp>
        <p:nvSpPr>
          <p:cNvPr id="4" name="Rectangle 3"/>
          <p:cNvSpPr/>
          <p:nvPr/>
        </p:nvSpPr>
        <p:spPr>
          <a:xfrm>
            <a:off x="729356" y="222774"/>
            <a:ext cx="11033185" cy="1754326"/>
          </a:xfrm>
          <a:prstGeom prst="rect">
            <a:avLst/>
          </a:prstGeom>
        </p:spPr>
        <p:txBody>
          <a:bodyPr wrap="square">
            <a:spAutoFit/>
          </a:bodyPr>
          <a:lstStyle/>
          <a:p>
            <a:pPr algn="ctr"/>
            <a:r>
              <a:rPr lang="en-US" sz="3600" dirty="0"/>
              <a:t>Differentiating: What, How, and Why? </a:t>
            </a:r>
            <a:br>
              <a:rPr lang="en-US" sz="3600" dirty="0"/>
            </a:br>
            <a:r>
              <a:rPr lang="en-US" sz="3600" dirty="0"/>
              <a:t/>
            </a:r>
            <a:br>
              <a:rPr lang="en-US" sz="3600" dirty="0"/>
            </a:br>
            <a:endParaRPr lang="en-US" sz="3600" dirty="0"/>
          </a:p>
        </p:txBody>
      </p:sp>
    </p:spTree>
    <p:extLst>
      <p:ext uri="{BB962C8B-B14F-4D97-AF65-F5344CB8AC3E}">
        <p14:creationId xmlns:p14="http://schemas.microsoft.com/office/powerpoint/2010/main" val="2379838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3356" y="159658"/>
            <a:ext cx="10005558" cy="899886"/>
          </a:xfrm>
        </p:spPr>
        <p:txBody>
          <a:bodyPr/>
          <a:lstStyle/>
          <a:p>
            <a:pPr algn="ctr"/>
            <a:r>
              <a:rPr lang="en-US" dirty="0" smtClean="0">
                <a:solidFill>
                  <a:schemeClr val="bg2">
                    <a:lumMod val="75000"/>
                  </a:schemeClr>
                </a:solidFill>
              </a:rPr>
              <a:t>Key Principles of a Differentiated Classroom </a:t>
            </a:r>
            <a:r>
              <a:rPr lang="en-US" dirty="0" smtClean="0"/>
              <a:t>	</a:t>
            </a:r>
            <a:endParaRPr lang="en-US" dirty="0"/>
          </a:p>
        </p:txBody>
      </p:sp>
      <p:sp>
        <p:nvSpPr>
          <p:cNvPr id="4" name="Text Placeholder 3"/>
          <p:cNvSpPr>
            <a:spLocks noGrp="1"/>
          </p:cNvSpPr>
          <p:nvPr>
            <p:ph type="body" sz="half" idx="2"/>
          </p:nvPr>
        </p:nvSpPr>
        <p:spPr>
          <a:xfrm>
            <a:off x="981751" y="1146400"/>
            <a:ext cx="10324878" cy="5588230"/>
          </a:xfrm>
        </p:spPr>
        <p:txBody>
          <a:bodyPr>
            <a:normAutofit lnSpcReduction="10000"/>
          </a:bodyPr>
          <a:lstStyle/>
          <a:p>
            <a:pPr marL="342900" indent="-342900">
              <a:buFont typeface="Courier New" panose="02070309020205020404" pitchFamily="49" charset="0"/>
              <a:buChar char="o"/>
            </a:pPr>
            <a:r>
              <a:rPr lang="en-US" sz="2400" dirty="0" smtClean="0"/>
              <a:t>The teacher is clear about what matters in subject matters. </a:t>
            </a:r>
          </a:p>
          <a:p>
            <a:pPr marL="342900" indent="-342900">
              <a:buFont typeface="Courier New" panose="02070309020205020404" pitchFamily="49" charset="0"/>
              <a:buChar char="o"/>
            </a:pPr>
            <a:r>
              <a:rPr lang="en-US" sz="2400" dirty="0" smtClean="0"/>
              <a:t>The teacher understands, appreciates, and builds upon student differences</a:t>
            </a:r>
          </a:p>
          <a:p>
            <a:pPr marL="342900" indent="-342900">
              <a:buFont typeface="Courier New" panose="02070309020205020404" pitchFamily="49" charset="0"/>
              <a:buChar char="o"/>
            </a:pPr>
            <a:r>
              <a:rPr lang="en-US" sz="2400" dirty="0" smtClean="0"/>
              <a:t>Assessment and instruction are inseparable.</a:t>
            </a:r>
          </a:p>
          <a:p>
            <a:pPr marL="342900" indent="-342900">
              <a:buFont typeface="Courier New" panose="02070309020205020404" pitchFamily="49" charset="0"/>
              <a:buChar char="o"/>
            </a:pPr>
            <a:r>
              <a:rPr lang="en-US" sz="2400" dirty="0" smtClean="0"/>
              <a:t>The teacher adjusts content, process, and product in response to student readiness, interests and mode of learning. </a:t>
            </a:r>
          </a:p>
          <a:p>
            <a:pPr marL="342900" indent="-342900">
              <a:buFont typeface="Courier New" panose="02070309020205020404" pitchFamily="49" charset="0"/>
              <a:buChar char="o"/>
            </a:pPr>
            <a:r>
              <a:rPr lang="en-US" sz="2400" dirty="0" smtClean="0"/>
              <a:t>All students participate in respectful work. </a:t>
            </a:r>
          </a:p>
          <a:p>
            <a:pPr marL="342900" indent="-342900">
              <a:buFont typeface="Courier New" panose="02070309020205020404" pitchFamily="49" charset="0"/>
              <a:buChar char="o"/>
            </a:pPr>
            <a:r>
              <a:rPr lang="en-US" sz="2400" dirty="0" smtClean="0"/>
              <a:t>Students and teachers collaborators in learning. Link the learner and the learning. </a:t>
            </a:r>
          </a:p>
          <a:p>
            <a:pPr marL="342900" indent="-342900">
              <a:buFont typeface="Courier New" panose="02070309020205020404" pitchFamily="49" charset="0"/>
              <a:buChar char="o"/>
            </a:pPr>
            <a:r>
              <a:rPr lang="en-US" sz="2400" dirty="0" smtClean="0"/>
              <a:t>Goals are maximum growth and individual success. </a:t>
            </a:r>
          </a:p>
          <a:p>
            <a:pPr marL="342900" indent="-342900">
              <a:buFont typeface="Courier New" panose="02070309020205020404" pitchFamily="49" charset="0"/>
              <a:buChar char="o"/>
            </a:pPr>
            <a:r>
              <a:rPr lang="en-US" sz="2400" dirty="0" smtClean="0"/>
              <a:t>Flexibility is the hallmark of a differentiated classroom- one size does not fit all!</a:t>
            </a:r>
          </a:p>
          <a:p>
            <a:pPr marL="342900" indent="-342900">
              <a:buFont typeface="Courier New" panose="02070309020205020404" pitchFamily="49" charset="0"/>
              <a:buChar char="o"/>
            </a:pPr>
            <a:endParaRPr lang="en-US" sz="2400" dirty="0"/>
          </a:p>
        </p:txBody>
      </p:sp>
    </p:spTree>
    <p:extLst>
      <p:ext uri="{BB962C8B-B14F-4D97-AF65-F5344CB8AC3E}">
        <p14:creationId xmlns:p14="http://schemas.microsoft.com/office/powerpoint/2010/main" val="654689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447675"/>
            <a:ext cx="10572750" cy="969963"/>
          </a:xfrm>
        </p:spPr>
        <p:txBody>
          <a:bodyPr>
            <a:normAutofit fontScale="90000"/>
          </a:bodyPr>
          <a:lstStyle/>
          <a:p>
            <a:pPr algn="ctr"/>
            <a:r>
              <a:rPr lang="en-US" dirty="0" smtClean="0">
                <a:solidFill>
                  <a:schemeClr val="tx1"/>
                </a:solidFill>
              </a:rPr>
              <a:t>Instructional Strategies that Support differentiation </a:t>
            </a:r>
            <a:endParaRPr lang="en-US" dirty="0">
              <a:solidFill>
                <a:schemeClr val="tx1"/>
              </a:solidFill>
            </a:endParaRPr>
          </a:p>
        </p:txBody>
      </p:sp>
      <p:sp>
        <p:nvSpPr>
          <p:cNvPr id="4" name="TextBox 3"/>
          <p:cNvSpPr txBox="1"/>
          <p:nvPr/>
        </p:nvSpPr>
        <p:spPr>
          <a:xfrm>
            <a:off x="204158" y="1417638"/>
            <a:ext cx="11760680" cy="5016758"/>
          </a:xfrm>
          <a:prstGeom prst="rect">
            <a:avLst/>
          </a:prstGeom>
          <a:noFill/>
        </p:spPr>
        <p:txBody>
          <a:bodyPr wrap="square" rtlCol="0">
            <a:spAutoFit/>
          </a:bodyPr>
          <a:lstStyle/>
          <a:p>
            <a:pPr marL="285750" indent="-285750">
              <a:buFont typeface="Arial" panose="020B0604020202020204" pitchFamily="34" charset="0"/>
              <a:buChar char="•"/>
            </a:pPr>
            <a:r>
              <a:rPr lang="en-US" sz="2400" b="1" dirty="0" smtClean="0"/>
              <a:t>Stations</a:t>
            </a:r>
            <a:r>
              <a:rPr lang="en-US" sz="2400" dirty="0" smtClean="0"/>
              <a:t>- Different spots in the classroom where students work on various tasks simultaneously. They may vary from day to day, based on who will rotate there. In addition, teachers may decide the activities, while other days students are given the option to choose activities. </a:t>
            </a:r>
          </a:p>
          <a:p>
            <a:r>
              <a:rPr lang="en-US" sz="2000" dirty="0" smtClean="0"/>
              <a:t>Example: </a:t>
            </a:r>
          </a:p>
          <a:p>
            <a:r>
              <a:rPr lang="en-US" sz="2000" dirty="0"/>
              <a:t>	</a:t>
            </a:r>
            <a:r>
              <a:rPr lang="en-US" sz="2000" dirty="0" smtClean="0"/>
              <a:t>Station 1: Teacher provides direct instruction.</a:t>
            </a:r>
          </a:p>
          <a:p>
            <a:r>
              <a:rPr lang="en-US" sz="2000" dirty="0"/>
              <a:t> </a:t>
            </a:r>
            <a:r>
              <a:rPr lang="en-US" sz="2000" dirty="0" smtClean="0"/>
              <a:t>            Station 2: Students check understanding of concept and work with  a partner. </a:t>
            </a:r>
            <a:endParaRPr lang="en-US" sz="2000" b="1" dirty="0" smtClean="0"/>
          </a:p>
          <a:p>
            <a:r>
              <a:rPr lang="en-US" sz="2000" b="1" dirty="0"/>
              <a:t> </a:t>
            </a:r>
            <a:r>
              <a:rPr lang="en-US" sz="2000" b="1" dirty="0" smtClean="0"/>
              <a:t>           	</a:t>
            </a:r>
            <a:r>
              <a:rPr lang="en-US" sz="2000" dirty="0" smtClean="0"/>
              <a:t>Station 3: Students practice skill using worksheets, computer programs, textbooks, 	etc. </a:t>
            </a:r>
          </a:p>
          <a:p>
            <a:r>
              <a:rPr lang="en-US" sz="2000" dirty="0" smtClean="0"/>
              <a:t> 	Station 4: Students apply skill in “real world experiences.” </a:t>
            </a:r>
          </a:p>
          <a:p>
            <a:r>
              <a:rPr lang="en-US" sz="2000" dirty="0"/>
              <a:t> </a:t>
            </a:r>
            <a:r>
              <a:rPr lang="en-US" sz="2000" dirty="0" smtClean="0"/>
              <a:t>	Station 5: Student work independently, in pairs or small group to complete a long-	    	                  term project. Topic and length of project vary. </a:t>
            </a:r>
          </a:p>
          <a:p>
            <a:endParaRPr lang="en-US" sz="2000" dirty="0" smtClean="0"/>
          </a:p>
          <a:p>
            <a:r>
              <a:rPr lang="en-US" sz="2000" i="1" dirty="0" smtClean="0"/>
              <a:t>Note: Not all stations are open each day and not all students complete all stations.  Students keep learning logs or diaries to note progress. </a:t>
            </a:r>
          </a:p>
          <a:p>
            <a:endParaRPr lang="en-US" sz="2400" dirty="0"/>
          </a:p>
        </p:txBody>
      </p:sp>
    </p:spTree>
    <p:extLst>
      <p:ext uri="{BB962C8B-B14F-4D97-AF65-F5344CB8AC3E}">
        <p14:creationId xmlns:p14="http://schemas.microsoft.com/office/powerpoint/2010/main" val="2191584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1045029"/>
          </a:xfrm>
        </p:spPr>
        <p:txBody>
          <a:bodyPr/>
          <a:lstStyle/>
          <a:p>
            <a:pPr algn="ctr"/>
            <a:r>
              <a:rPr lang="en-US" dirty="0" smtClean="0">
                <a:solidFill>
                  <a:schemeClr val="tx1"/>
                </a:solidFill>
              </a:rPr>
              <a:t>Personal Agenda- A way to Differentiate </a:t>
            </a:r>
            <a:endParaRPr lang="en-US" dirty="0">
              <a:solidFill>
                <a:schemeClr val="tx1"/>
              </a:solidFill>
            </a:endParaRPr>
          </a:p>
        </p:txBody>
      </p:sp>
      <p:sp>
        <p:nvSpPr>
          <p:cNvPr id="3" name="Text Placeholder 2"/>
          <p:cNvSpPr>
            <a:spLocks noGrp="1"/>
          </p:cNvSpPr>
          <p:nvPr>
            <p:ph type="body" sz="half" idx="2"/>
          </p:nvPr>
        </p:nvSpPr>
        <p:spPr>
          <a:xfrm>
            <a:off x="1097867" y="1959429"/>
            <a:ext cx="9904459" cy="4398239"/>
          </a:xfrm>
        </p:spPr>
        <p:txBody>
          <a:bodyPr>
            <a:normAutofit/>
          </a:bodyPr>
          <a:lstStyle/>
          <a:p>
            <a:r>
              <a:rPr lang="en-US" sz="2400" dirty="0" smtClean="0"/>
              <a:t>Personal Agenda- A personalized list of tasks that a particular student must complete in a specified time. The teacher creates an agenda that will take 2-3 weeks to complete which is based on students’ interests and needs. Students may determine the order in which they complete the items. While students are working on their agenda, the teacher works with small groups to guide instruction or work on a particular skill. Following the agenda, the teacher confers with the student to discuss completion of agenda and view evidence. </a:t>
            </a:r>
          </a:p>
          <a:p>
            <a:endParaRPr lang="en-US" sz="2400" dirty="0"/>
          </a:p>
        </p:txBody>
      </p:sp>
    </p:spTree>
    <p:extLst>
      <p:ext uri="{BB962C8B-B14F-4D97-AF65-F5344CB8AC3E}">
        <p14:creationId xmlns:p14="http://schemas.microsoft.com/office/powerpoint/2010/main" val="743573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2899</TotalTime>
  <Words>3617</Words>
  <Application>Microsoft Office PowerPoint</Application>
  <PresentationFormat>Widescreen</PresentationFormat>
  <Paragraphs>324</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Bradley Hand ITC</vt:lpstr>
      <vt:lpstr>Calibri</vt:lpstr>
      <vt:lpstr>Century Gothic</vt:lpstr>
      <vt:lpstr>Courier New</vt:lpstr>
      <vt:lpstr>Wingdings 2</vt:lpstr>
      <vt:lpstr>Quotable</vt:lpstr>
      <vt:lpstr>Based on the Book By Carol Ann Tomlinson   “The Differentiated  Classroom </vt:lpstr>
      <vt:lpstr>PowerPoint Presentation</vt:lpstr>
      <vt:lpstr>PowerPoint Presentation</vt:lpstr>
      <vt:lpstr>PowerPoint Presentation</vt:lpstr>
      <vt:lpstr>Creating a healthy classroom environment </vt:lpstr>
      <vt:lpstr>     </vt:lpstr>
      <vt:lpstr>Key Principles of a Differentiated Classroom  </vt:lpstr>
      <vt:lpstr>Instructional Strategies that Support differentiation </vt:lpstr>
      <vt:lpstr>Personal Agenda- A way to Differentiate </vt:lpstr>
      <vt:lpstr>Complex Instruction</vt:lpstr>
      <vt:lpstr>Orbital studies </vt:lpstr>
      <vt:lpstr>More Instructional Strategies  to Support Differentiation</vt:lpstr>
      <vt:lpstr>Tiered Activities </vt:lpstr>
      <vt:lpstr>Developing a tiered activity </vt:lpstr>
      <vt:lpstr> Learning Contracts </vt:lpstr>
      <vt:lpstr>Example of Contract (Topic is new to student) </vt:lpstr>
      <vt:lpstr> Poetry Contract  (more Advanced student)  </vt:lpstr>
      <vt:lpstr> Suggestions of more Strategies to Differentiate </vt:lpstr>
      <vt:lpstr>Problem Based learning </vt:lpstr>
      <vt:lpstr>Group Investigation </vt:lpstr>
      <vt:lpstr>How to make it all work</vt:lpstr>
      <vt:lpstr>Routine </vt:lpstr>
      <vt:lpstr>Stay Aware &amp; Stay Organized </vt:lpstr>
      <vt:lpstr>PowerPoint Presentation</vt:lpstr>
      <vt:lpstr>SEEK Differentiation </vt:lpstr>
      <vt:lpstr>Final Thought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Based on the Book By Carol Ann Tomlinson   “The Differentiated Classroom</dc:title>
  <dc:creator>Teresa Rogers</dc:creator>
  <cp:lastModifiedBy>T R</cp:lastModifiedBy>
  <cp:revision>68</cp:revision>
  <cp:lastPrinted>2014-11-18T17:21:29Z</cp:lastPrinted>
  <dcterms:created xsi:type="dcterms:W3CDTF">2014-10-30T16:00:19Z</dcterms:created>
  <dcterms:modified xsi:type="dcterms:W3CDTF">2017-05-24T02:59:36Z</dcterms:modified>
</cp:coreProperties>
</file>