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54" d="100"/>
          <a:sy n="54" d="100"/>
        </p:scale>
        <p:origin x="96"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5/24/2017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5/24/2017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5/24/2017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5/24/2017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5/24/2017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5/24/2017</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gradFill>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4211" y="685799"/>
            <a:ext cx="11078297" cy="5784274"/>
          </a:xfrm>
        </p:spPr>
        <p:txBody>
          <a:bodyPr>
            <a:normAutofit/>
          </a:bodyPr>
          <a:lstStyle/>
          <a:p>
            <a:pPr algn="ctr"/>
            <a:r>
              <a:rPr lang="en-US" sz="1400" dirty="0" smtClean="0">
                <a:latin typeface="Times New Roman" panose="02020603050405020304" pitchFamily="18" charset="0"/>
              </a:rPr>
              <a:t> </a:t>
            </a:r>
            <a:r>
              <a:rPr lang="en-US" dirty="0">
                <a:latin typeface="Times New Roman" panose="02020603050405020304" pitchFamily="18" charset="0"/>
              </a:rPr>
              <a:t>Teaching Gifted Students in the Regular Classroom </a:t>
            </a:r>
            <a:r>
              <a:rPr lang="en-US" dirty="0" smtClean="0">
                <a:latin typeface="Times New Roman" panose="02020603050405020304" pitchFamily="18" charset="0"/>
              </a:rPr>
              <a:t/>
            </a:r>
            <a:br>
              <a:rPr lang="en-US" dirty="0" smtClean="0">
                <a:latin typeface="Times New Roman" panose="02020603050405020304" pitchFamily="18" charset="0"/>
              </a:rPr>
            </a:br>
            <a:r>
              <a:rPr lang="en-US" dirty="0">
                <a:latin typeface="Times New Roman" panose="02020603050405020304" pitchFamily="18" charset="0"/>
              </a:rPr>
              <a:t/>
            </a:r>
            <a:br>
              <a:rPr lang="en-US" dirty="0">
                <a:latin typeface="Times New Roman" panose="02020603050405020304" pitchFamily="18" charset="0"/>
              </a:rPr>
            </a:br>
            <a:r>
              <a:rPr lang="en-US" dirty="0" smtClean="0">
                <a:latin typeface="Times New Roman" panose="02020603050405020304" pitchFamily="18" charset="0"/>
              </a:rPr>
              <a:t/>
            </a:r>
            <a:br>
              <a:rPr lang="en-US" dirty="0" smtClean="0">
                <a:latin typeface="Times New Roman" panose="02020603050405020304" pitchFamily="18" charset="0"/>
              </a:rPr>
            </a:br>
            <a:r>
              <a:rPr lang="en-US" dirty="0">
                <a:latin typeface="Times New Roman" panose="02020603050405020304" pitchFamily="18" charset="0"/>
              </a:rPr>
              <a:t/>
            </a:r>
            <a:br>
              <a:rPr lang="en-US" dirty="0">
                <a:latin typeface="Times New Roman" panose="02020603050405020304" pitchFamily="18" charset="0"/>
              </a:rPr>
            </a:br>
            <a:r>
              <a:rPr lang="en-US" dirty="0">
                <a:latin typeface="Times New Roman" panose="02020603050405020304" pitchFamily="18" charset="0"/>
              </a:rPr>
              <a:t/>
            </a:r>
            <a:br>
              <a:rPr lang="en-US" dirty="0">
                <a:latin typeface="Times New Roman" panose="02020603050405020304" pitchFamily="18" charset="0"/>
              </a:rPr>
            </a:br>
            <a:r>
              <a:rPr lang="en-US" sz="2400" dirty="0" smtClean="0">
                <a:latin typeface="Times New Roman" panose="02020603050405020304" pitchFamily="18" charset="0"/>
              </a:rPr>
              <a:t>PRESENTED </a:t>
            </a:r>
            <a:r>
              <a:rPr lang="en-US" sz="2400" dirty="0">
                <a:latin typeface="Times New Roman" panose="02020603050405020304" pitchFamily="18" charset="0"/>
              </a:rPr>
              <a:t>BY: </a:t>
            </a:r>
            <a:br>
              <a:rPr lang="en-US" sz="2400" dirty="0">
                <a:latin typeface="Times New Roman" panose="02020603050405020304" pitchFamily="18" charset="0"/>
              </a:rPr>
            </a:br>
            <a:r>
              <a:rPr lang="en-US" sz="2400" dirty="0" smtClean="0">
                <a:latin typeface="Times New Roman" panose="02020603050405020304" pitchFamily="18" charset="0"/>
              </a:rPr>
              <a:t>Marked tree Pubic School </a:t>
            </a:r>
            <a:r>
              <a:rPr lang="en-US" sz="2400" dirty="0">
                <a:latin typeface="Times New Roman" panose="02020603050405020304" pitchFamily="18" charset="0"/>
              </a:rPr>
              <a:t/>
            </a:r>
            <a:br>
              <a:rPr lang="en-US" sz="2400" dirty="0">
                <a:latin typeface="Times New Roman" panose="02020603050405020304" pitchFamily="18" charset="0"/>
              </a:rPr>
            </a:br>
            <a:r>
              <a:rPr lang="en-US" sz="2400" dirty="0">
                <a:latin typeface="Times New Roman" panose="02020603050405020304" pitchFamily="18" charset="0"/>
              </a:rPr>
              <a:t>G.T. COORDINATOR </a:t>
            </a:r>
            <a:endParaRPr lang="en-US" sz="24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99466" y="2332377"/>
            <a:ext cx="3555050" cy="2825411"/>
          </a:xfrm>
          <a:prstGeom prst="rect">
            <a:avLst/>
          </a:prstGeom>
        </p:spPr>
      </p:pic>
    </p:spTree>
    <p:extLst>
      <p:ext uri="{BB962C8B-B14F-4D97-AF65-F5344CB8AC3E}">
        <p14:creationId xmlns:p14="http://schemas.microsoft.com/office/powerpoint/2010/main" val="10107734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19300" y="856001"/>
            <a:ext cx="8153400" cy="4955203"/>
          </a:xfrm>
          <a:prstGeom prst="rect">
            <a:avLst/>
          </a:prstGeom>
        </p:spPr>
        <p:txBody>
          <a:bodyPr wrap="square">
            <a:spAutoFit/>
          </a:bodyPr>
          <a:lstStyle/>
          <a:p>
            <a:pPr algn="ctr"/>
            <a:r>
              <a:rPr lang="en-US" sz="4000" dirty="0"/>
              <a:t>Ways to create a learning environment suitable for all level learning…</a:t>
            </a:r>
          </a:p>
          <a:p>
            <a:endParaRPr lang="en-US" sz="2800" dirty="0" smtClean="0"/>
          </a:p>
          <a:p>
            <a:r>
              <a:rPr lang="en-US" sz="2800" dirty="0" smtClean="0"/>
              <a:t>1</a:t>
            </a:r>
            <a:r>
              <a:rPr lang="en-US" sz="2800" dirty="0"/>
              <a:t>. Learning Styles</a:t>
            </a:r>
          </a:p>
          <a:p>
            <a:pPr lvl="1"/>
            <a:r>
              <a:rPr lang="en-US" sz="2800" dirty="0" smtClean="0"/>
              <a:t>a. kinesthetic</a:t>
            </a:r>
            <a:endParaRPr lang="en-US" sz="2800" dirty="0"/>
          </a:p>
          <a:p>
            <a:pPr lvl="1"/>
            <a:r>
              <a:rPr lang="en-US" sz="2800" dirty="0" smtClean="0"/>
              <a:t>b. visual</a:t>
            </a:r>
            <a:endParaRPr lang="en-US" sz="2800" dirty="0"/>
          </a:p>
          <a:p>
            <a:pPr lvl="1"/>
            <a:r>
              <a:rPr lang="en-US" sz="2800" dirty="0" smtClean="0"/>
              <a:t>c. Aural</a:t>
            </a:r>
          </a:p>
          <a:p>
            <a:pPr lvl="1"/>
            <a:endParaRPr lang="en-US" sz="2800" dirty="0"/>
          </a:p>
          <a:p>
            <a:r>
              <a:rPr lang="en-US" sz="2800" dirty="0"/>
              <a:t>2. Student Interest Surveys</a:t>
            </a:r>
          </a:p>
        </p:txBody>
      </p:sp>
    </p:spTree>
    <p:extLst>
      <p:ext uri="{BB962C8B-B14F-4D97-AF65-F5344CB8AC3E}">
        <p14:creationId xmlns:p14="http://schemas.microsoft.com/office/powerpoint/2010/main" val="19153476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42925" y="528637"/>
            <a:ext cx="11272838" cy="5570756"/>
          </a:xfrm>
          <a:prstGeom prst="rect">
            <a:avLst/>
          </a:prstGeom>
          <a:noFill/>
        </p:spPr>
        <p:txBody>
          <a:bodyPr wrap="square" rtlCol="0">
            <a:spAutoFit/>
          </a:bodyPr>
          <a:lstStyle/>
          <a:p>
            <a:endParaRPr lang="en-US" sz="1200" dirty="0">
              <a:solidFill>
                <a:srgbClr val="000000"/>
              </a:solidFill>
              <a:latin typeface="Times New Roman" panose="02020603050405020304" pitchFamily="18" charset="0"/>
            </a:endParaRPr>
          </a:p>
          <a:p>
            <a:pPr algn="ctr"/>
            <a:r>
              <a:rPr lang="en-US" sz="4000" dirty="0">
                <a:latin typeface="+mj-lt"/>
              </a:rPr>
              <a:t>Developing Differentiated Learning Experiences… </a:t>
            </a:r>
          </a:p>
          <a:p>
            <a:endParaRPr lang="en-US" sz="4000" dirty="0">
              <a:latin typeface="+mj-lt"/>
            </a:endParaRPr>
          </a:p>
          <a:p>
            <a:r>
              <a:rPr lang="en-US" sz="2800" dirty="0" smtClean="0">
                <a:latin typeface="+mj-lt"/>
              </a:rPr>
              <a:t>Adapting </a:t>
            </a:r>
            <a:r>
              <a:rPr lang="en-US" sz="2800" dirty="0">
                <a:latin typeface="+mj-lt"/>
              </a:rPr>
              <a:t>the curriculum to meet the needs of the learner </a:t>
            </a:r>
          </a:p>
          <a:p>
            <a:endParaRPr lang="en-US" sz="2800" dirty="0" smtClean="0">
              <a:latin typeface="+mj-lt"/>
            </a:endParaRPr>
          </a:p>
          <a:p>
            <a:r>
              <a:rPr lang="en-US" sz="2800" dirty="0" smtClean="0">
                <a:latin typeface="+mj-lt"/>
              </a:rPr>
              <a:t>Take </a:t>
            </a:r>
            <a:r>
              <a:rPr lang="en-US" sz="2800" dirty="0">
                <a:latin typeface="+mj-lt"/>
              </a:rPr>
              <a:t>into consideration… </a:t>
            </a:r>
          </a:p>
          <a:p>
            <a:pPr marL="914400" lvl="1" indent="-457200">
              <a:buFont typeface="Arial" panose="020B0604020202020204" pitchFamily="34" charset="0"/>
              <a:buChar char="•"/>
            </a:pPr>
            <a:r>
              <a:rPr lang="en-US" sz="2800" dirty="0">
                <a:latin typeface="+mj-lt"/>
              </a:rPr>
              <a:t>L</a:t>
            </a:r>
            <a:r>
              <a:rPr lang="en-US" sz="2800" dirty="0" smtClean="0">
                <a:latin typeface="+mj-lt"/>
              </a:rPr>
              <a:t>evel </a:t>
            </a:r>
            <a:r>
              <a:rPr lang="en-US" sz="2800" dirty="0">
                <a:latin typeface="+mj-lt"/>
              </a:rPr>
              <a:t>of maturity </a:t>
            </a:r>
            <a:endParaRPr lang="en-US" sz="2800" dirty="0" smtClean="0">
              <a:latin typeface="+mj-lt"/>
            </a:endParaRPr>
          </a:p>
          <a:p>
            <a:pPr marL="914400" lvl="1" indent="-457200">
              <a:buFont typeface="Arial" panose="020B0604020202020204" pitchFamily="34" charset="0"/>
              <a:buChar char="•"/>
            </a:pPr>
            <a:r>
              <a:rPr lang="en-US" sz="2800" dirty="0">
                <a:latin typeface="+mj-lt"/>
              </a:rPr>
              <a:t>P</a:t>
            </a:r>
            <a:r>
              <a:rPr lang="en-US" sz="2800" dirty="0" smtClean="0">
                <a:latin typeface="+mj-lt"/>
              </a:rPr>
              <a:t>rior </a:t>
            </a:r>
            <a:r>
              <a:rPr lang="en-US" sz="2800" dirty="0">
                <a:latin typeface="+mj-lt"/>
              </a:rPr>
              <a:t>experiences </a:t>
            </a:r>
          </a:p>
          <a:p>
            <a:pPr marL="914400" lvl="1" indent="-457200">
              <a:buFont typeface="Arial" panose="020B0604020202020204" pitchFamily="34" charset="0"/>
              <a:buChar char="•"/>
            </a:pPr>
            <a:r>
              <a:rPr lang="en-US" sz="2800" dirty="0">
                <a:latin typeface="+mj-lt"/>
              </a:rPr>
              <a:t>I</a:t>
            </a:r>
            <a:r>
              <a:rPr lang="en-US" sz="2800" dirty="0" smtClean="0">
                <a:latin typeface="+mj-lt"/>
              </a:rPr>
              <a:t>nterests</a:t>
            </a:r>
            <a:r>
              <a:rPr lang="en-US" sz="2800" dirty="0">
                <a:latin typeface="+mj-lt"/>
              </a:rPr>
              <a:t>, abilities and behavioral traits </a:t>
            </a:r>
          </a:p>
          <a:p>
            <a:pPr marL="914400" lvl="1" indent="-457200">
              <a:buFont typeface="Arial" panose="020B0604020202020204" pitchFamily="34" charset="0"/>
              <a:buChar char="•"/>
            </a:pPr>
            <a:r>
              <a:rPr lang="en-US" sz="2800" dirty="0">
                <a:latin typeface="+mj-lt"/>
              </a:rPr>
              <a:t>P</a:t>
            </a:r>
            <a:r>
              <a:rPr lang="en-US" sz="2800" dirty="0" smtClean="0">
                <a:latin typeface="+mj-lt"/>
              </a:rPr>
              <a:t>referred </a:t>
            </a:r>
            <a:r>
              <a:rPr lang="en-US" sz="2800" dirty="0">
                <a:latin typeface="+mj-lt"/>
              </a:rPr>
              <a:t>learning styles </a:t>
            </a:r>
          </a:p>
          <a:p>
            <a:pPr marL="914400" lvl="1" indent="-457200">
              <a:buFont typeface="Arial" panose="020B0604020202020204" pitchFamily="34" charset="0"/>
              <a:buChar char="•"/>
            </a:pPr>
            <a:r>
              <a:rPr lang="en-US" sz="2800" dirty="0">
                <a:latin typeface="+mj-lt"/>
              </a:rPr>
              <a:t>L</a:t>
            </a:r>
            <a:r>
              <a:rPr lang="en-US" sz="2800" dirty="0" smtClean="0">
                <a:latin typeface="+mj-lt"/>
              </a:rPr>
              <a:t>evel </a:t>
            </a:r>
            <a:r>
              <a:rPr lang="en-US" sz="2800" dirty="0">
                <a:latin typeface="+mj-lt"/>
              </a:rPr>
              <a:t>of skills development </a:t>
            </a:r>
          </a:p>
        </p:txBody>
      </p:sp>
    </p:spTree>
    <p:extLst>
      <p:ext uri="{BB962C8B-B14F-4D97-AF65-F5344CB8AC3E}">
        <p14:creationId xmlns:p14="http://schemas.microsoft.com/office/powerpoint/2010/main" val="32992846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2938" y="166896"/>
            <a:ext cx="11129962" cy="4278094"/>
          </a:xfrm>
          <a:prstGeom prst="rect">
            <a:avLst/>
          </a:prstGeom>
        </p:spPr>
        <p:txBody>
          <a:bodyPr wrap="square">
            <a:spAutoFit/>
          </a:bodyPr>
          <a:lstStyle/>
          <a:p>
            <a:endParaRPr lang="en-US" sz="4000" dirty="0">
              <a:solidFill>
                <a:srgbClr val="000000"/>
              </a:solidFill>
              <a:latin typeface="+mj-lt"/>
            </a:endParaRPr>
          </a:p>
          <a:p>
            <a:pPr algn="ctr"/>
            <a:r>
              <a:rPr lang="en-US" sz="4000" dirty="0">
                <a:latin typeface="+mj-lt"/>
              </a:rPr>
              <a:t>Adapting the </a:t>
            </a:r>
            <a:r>
              <a:rPr lang="en-US" sz="4000" dirty="0" smtClean="0">
                <a:latin typeface="+mj-lt"/>
              </a:rPr>
              <a:t>Learning Environment </a:t>
            </a:r>
            <a:r>
              <a:rPr lang="en-US" sz="4000" dirty="0">
                <a:latin typeface="+mj-lt"/>
              </a:rPr>
              <a:t>for </a:t>
            </a:r>
            <a:r>
              <a:rPr lang="en-US" sz="4000" dirty="0" smtClean="0">
                <a:latin typeface="+mj-lt"/>
              </a:rPr>
              <a:t>Gifted Students </a:t>
            </a:r>
          </a:p>
          <a:p>
            <a:pPr algn="ctr"/>
            <a:endParaRPr lang="en-US" sz="4000" dirty="0">
              <a:latin typeface="+mj-lt"/>
            </a:endParaRPr>
          </a:p>
          <a:p>
            <a:pPr marL="457200" indent="-457200">
              <a:buFont typeface="Courier New" panose="02070309020205020404" pitchFamily="49" charset="0"/>
              <a:buChar char="o"/>
            </a:pPr>
            <a:r>
              <a:rPr lang="en-US" sz="2800" dirty="0" smtClean="0">
                <a:latin typeface="+mj-lt"/>
              </a:rPr>
              <a:t>Encourage </a:t>
            </a:r>
            <a:r>
              <a:rPr lang="en-US" sz="2800" dirty="0">
                <a:latin typeface="+mj-lt"/>
              </a:rPr>
              <a:t>divergent </a:t>
            </a:r>
            <a:r>
              <a:rPr lang="en-US" sz="2800" dirty="0" smtClean="0">
                <a:latin typeface="+mj-lt"/>
              </a:rPr>
              <a:t>thinking, </a:t>
            </a:r>
          </a:p>
          <a:p>
            <a:pPr marL="457200" indent="-457200">
              <a:buFont typeface="Courier New" panose="02070309020205020404" pitchFamily="49" charset="0"/>
              <a:buChar char="o"/>
            </a:pPr>
            <a:r>
              <a:rPr lang="en-US" sz="2800" dirty="0">
                <a:latin typeface="+mj-lt"/>
              </a:rPr>
              <a:t>S</a:t>
            </a:r>
            <a:r>
              <a:rPr lang="en-US" sz="2800" dirty="0" smtClean="0">
                <a:latin typeface="+mj-lt"/>
              </a:rPr>
              <a:t>imulation </a:t>
            </a:r>
            <a:r>
              <a:rPr lang="en-US" sz="2800" dirty="0">
                <a:latin typeface="+mj-lt"/>
              </a:rPr>
              <a:t>and role </a:t>
            </a:r>
            <a:r>
              <a:rPr lang="en-US" sz="2800" dirty="0" smtClean="0">
                <a:latin typeface="+mj-lt"/>
              </a:rPr>
              <a:t>playing,</a:t>
            </a:r>
            <a:endParaRPr lang="en-US" sz="2800" dirty="0">
              <a:latin typeface="+mj-lt"/>
            </a:endParaRPr>
          </a:p>
          <a:p>
            <a:pPr marL="457200" indent="-457200">
              <a:buFont typeface="Courier New" panose="02070309020205020404" pitchFamily="49" charset="0"/>
              <a:buChar char="o"/>
            </a:pPr>
            <a:r>
              <a:rPr lang="en-US" sz="2800" dirty="0">
                <a:latin typeface="+mj-lt"/>
              </a:rPr>
              <a:t>O</a:t>
            </a:r>
            <a:r>
              <a:rPr lang="en-US" sz="2800" dirty="0" smtClean="0">
                <a:latin typeface="+mj-lt"/>
              </a:rPr>
              <a:t>pen-ended </a:t>
            </a:r>
            <a:r>
              <a:rPr lang="en-US" sz="2800" dirty="0">
                <a:latin typeface="+mj-lt"/>
              </a:rPr>
              <a:t>questions to foster critical </a:t>
            </a:r>
            <a:r>
              <a:rPr lang="en-US" sz="2800" dirty="0" smtClean="0">
                <a:latin typeface="+mj-lt"/>
              </a:rPr>
              <a:t>thinking,  </a:t>
            </a:r>
            <a:endParaRPr lang="en-US" sz="2800" dirty="0">
              <a:latin typeface="+mj-lt"/>
            </a:endParaRPr>
          </a:p>
          <a:p>
            <a:pPr marL="457200" indent="-457200">
              <a:buFont typeface="Courier New" panose="02070309020205020404" pitchFamily="49" charset="0"/>
              <a:buChar char="o"/>
            </a:pPr>
            <a:r>
              <a:rPr lang="en-US" sz="2800" dirty="0">
                <a:latin typeface="+mj-lt"/>
              </a:rPr>
              <a:t>I</a:t>
            </a:r>
            <a:r>
              <a:rPr lang="en-US" sz="2800" dirty="0" smtClean="0">
                <a:latin typeface="+mj-lt"/>
              </a:rPr>
              <a:t>ndependent </a:t>
            </a:r>
            <a:r>
              <a:rPr lang="en-US" sz="2800" dirty="0">
                <a:latin typeface="+mj-lt"/>
              </a:rPr>
              <a:t>study of special interest </a:t>
            </a:r>
            <a:r>
              <a:rPr lang="en-US" sz="2800" dirty="0" smtClean="0">
                <a:latin typeface="+mj-lt"/>
              </a:rPr>
              <a:t>topics . </a:t>
            </a:r>
            <a:endParaRPr lang="en-US" sz="2800" dirty="0">
              <a:latin typeface="+mj-lt"/>
            </a:endParaRPr>
          </a:p>
        </p:txBody>
      </p:sp>
    </p:spTree>
    <p:extLst>
      <p:ext uri="{BB962C8B-B14F-4D97-AF65-F5344CB8AC3E}">
        <p14:creationId xmlns:p14="http://schemas.microsoft.com/office/powerpoint/2010/main" val="26942072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8625" y="142875"/>
            <a:ext cx="11487149" cy="6370975"/>
          </a:xfrm>
          <a:prstGeom prst="rect">
            <a:avLst/>
          </a:prstGeom>
        </p:spPr>
        <p:txBody>
          <a:bodyPr wrap="square">
            <a:spAutoFit/>
          </a:bodyPr>
          <a:lstStyle/>
          <a:p>
            <a:pPr algn="ctr"/>
            <a:r>
              <a:rPr lang="en-US" sz="4000" dirty="0"/>
              <a:t>General S</a:t>
            </a:r>
            <a:r>
              <a:rPr lang="en-US" sz="4000" dirty="0" smtClean="0"/>
              <a:t>trategies </a:t>
            </a:r>
            <a:r>
              <a:rPr lang="en-US" sz="4000" dirty="0"/>
              <a:t>for </a:t>
            </a:r>
            <a:r>
              <a:rPr lang="en-US" sz="4000" dirty="0" smtClean="0"/>
              <a:t>Modifying </a:t>
            </a:r>
          </a:p>
          <a:p>
            <a:pPr algn="ctr"/>
            <a:r>
              <a:rPr lang="en-US" sz="4000" dirty="0"/>
              <a:t>C</a:t>
            </a:r>
            <a:r>
              <a:rPr lang="en-US" sz="4000" dirty="0" smtClean="0"/>
              <a:t>urriculum </a:t>
            </a:r>
            <a:r>
              <a:rPr lang="en-US" sz="4000" dirty="0"/>
              <a:t>for </a:t>
            </a:r>
            <a:r>
              <a:rPr lang="en-US" sz="4000" dirty="0" smtClean="0"/>
              <a:t>Gifted</a:t>
            </a:r>
          </a:p>
          <a:p>
            <a:pPr algn="ctr"/>
            <a:endParaRPr lang="en-US" sz="4000" dirty="0"/>
          </a:p>
          <a:p>
            <a:pPr marL="514350" indent="-514350">
              <a:buAutoNum type="arabicPeriod"/>
            </a:pPr>
            <a:r>
              <a:rPr lang="en-US" sz="2800" dirty="0" smtClean="0"/>
              <a:t>Lesson </a:t>
            </a:r>
            <a:r>
              <a:rPr lang="en-US" sz="2800" dirty="0"/>
              <a:t>modifications </a:t>
            </a:r>
            <a:endParaRPr lang="en-US" sz="2800" dirty="0" smtClean="0"/>
          </a:p>
          <a:p>
            <a:r>
              <a:rPr lang="en-US" sz="2800" dirty="0"/>
              <a:t> </a:t>
            </a:r>
            <a:r>
              <a:rPr lang="en-US" sz="2800" dirty="0" smtClean="0"/>
              <a:t>     	</a:t>
            </a:r>
            <a:r>
              <a:rPr lang="en-US" sz="2400" dirty="0" smtClean="0"/>
              <a:t>a. Open </a:t>
            </a:r>
            <a:r>
              <a:rPr lang="en-US" sz="2400" dirty="0"/>
              <a:t>ended </a:t>
            </a:r>
            <a:r>
              <a:rPr lang="en-US" sz="2400" dirty="0" smtClean="0"/>
              <a:t>questions</a:t>
            </a:r>
          </a:p>
          <a:p>
            <a:r>
              <a:rPr lang="en-US" sz="2400" dirty="0" smtClean="0"/>
              <a:t>	  	b.  Bloom’s </a:t>
            </a:r>
            <a:r>
              <a:rPr lang="en-US" sz="2400" dirty="0"/>
              <a:t>Taxonomy</a:t>
            </a:r>
          </a:p>
          <a:p>
            <a:r>
              <a:rPr lang="en-US" sz="2800" dirty="0"/>
              <a:t>2. Assignment </a:t>
            </a:r>
            <a:r>
              <a:rPr lang="en-US" sz="2800" dirty="0" smtClean="0"/>
              <a:t>modifications</a:t>
            </a:r>
          </a:p>
          <a:p>
            <a:r>
              <a:rPr lang="en-US" sz="2800" dirty="0" smtClean="0"/>
              <a:t>	 	</a:t>
            </a:r>
            <a:r>
              <a:rPr lang="en-US" sz="2400" dirty="0" smtClean="0"/>
              <a:t>a. Give pre-test</a:t>
            </a:r>
          </a:p>
          <a:p>
            <a:r>
              <a:rPr lang="en-US" sz="2400" dirty="0">
                <a:solidFill>
                  <a:srgbClr val="000000"/>
                </a:solidFill>
                <a:latin typeface="Times New Roman" panose="02020603050405020304" pitchFamily="18" charset="0"/>
              </a:rPr>
              <a:t>	</a:t>
            </a:r>
            <a:r>
              <a:rPr lang="en-US" sz="2400" dirty="0" smtClean="0">
                <a:solidFill>
                  <a:srgbClr val="000000"/>
                </a:solidFill>
                <a:latin typeface="Times New Roman" panose="02020603050405020304" pitchFamily="18" charset="0"/>
              </a:rPr>
              <a:t>	</a:t>
            </a:r>
            <a:r>
              <a:rPr lang="en-US" sz="2400" dirty="0" smtClean="0"/>
              <a:t>b. Compact lessons</a:t>
            </a:r>
          </a:p>
          <a:p>
            <a:pPr lvl="0"/>
            <a:r>
              <a:rPr lang="en-US" sz="2400" dirty="0">
                <a:solidFill>
                  <a:srgbClr val="000000"/>
                </a:solidFill>
                <a:latin typeface="Times New Roman" panose="02020603050405020304" pitchFamily="18" charset="0"/>
              </a:rPr>
              <a:t>	</a:t>
            </a:r>
            <a:r>
              <a:rPr lang="en-US" sz="2400" dirty="0" smtClean="0">
                <a:solidFill>
                  <a:srgbClr val="000000"/>
                </a:solidFill>
                <a:latin typeface="Times New Roman" panose="02020603050405020304" pitchFamily="18" charset="0"/>
              </a:rPr>
              <a:t>	</a:t>
            </a:r>
            <a:r>
              <a:rPr lang="en-US" sz="2400" dirty="0">
                <a:latin typeface="+mj-lt"/>
              </a:rPr>
              <a:t>c</a:t>
            </a:r>
            <a:r>
              <a:rPr lang="en-US" sz="2400" dirty="0" smtClean="0">
                <a:latin typeface="+mj-lt"/>
              </a:rPr>
              <a:t>. </a:t>
            </a:r>
            <a:r>
              <a:rPr lang="en-US" sz="2400" dirty="0" smtClean="0">
                <a:solidFill>
                  <a:prstClr val="white"/>
                </a:solidFill>
              </a:rPr>
              <a:t>Modify assignments- </a:t>
            </a:r>
          </a:p>
          <a:p>
            <a:pPr lvl="0"/>
            <a:r>
              <a:rPr lang="en-US" sz="2400" dirty="0">
                <a:solidFill>
                  <a:prstClr val="white"/>
                </a:solidFill>
              </a:rPr>
              <a:t>	</a:t>
            </a:r>
            <a:r>
              <a:rPr lang="en-US" sz="2400" dirty="0" smtClean="0">
                <a:solidFill>
                  <a:prstClr val="white"/>
                </a:solidFill>
              </a:rPr>
              <a:t>	d. Independent projects </a:t>
            </a:r>
            <a:endParaRPr lang="en-US" sz="2400" dirty="0">
              <a:solidFill>
                <a:srgbClr val="000000"/>
              </a:solidFill>
              <a:latin typeface="Times New Roman" panose="02020603050405020304" pitchFamily="18" charset="0"/>
            </a:endParaRPr>
          </a:p>
          <a:p>
            <a:r>
              <a:rPr lang="en-US" sz="2800" dirty="0" smtClean="0"/>
              <a:t>3</a:t>
            </a:r>
            <a:r>
              <a:rPr lang="en-US" sz="2800" dirty="0"/>
              <a:t>. Scheduling </a:t>
            </a:r>
            <a:r>
              <a:rPr lang="en-US" sz="2800" dirty="0" smtClean="0"/>
              <a:t>Modifications</a:t>
            </a:r>
          </a:p>
          <a:p>
            <a:r>
              <a:rPr lang="en-US" sz="2800" dirty="0"/>
              <a:t> </a:t>
            </a:r>
            <a:r>
              <a:rPr lang="en-US" sz="2800" dirty="0" smtClean="0"/>
              <a:t>         </a:t>
            </a:r>
            <a:r>
              <a:rPr lang="en-US" sz="2400" dirty="0" smtClean="0"/>
              <a:t>a. Cooperative learning </a:t>
            </a:r>
          </a:p>
          <a:p>
            <a:r>
              <a:rPr lang="en-US" sz="2400" dirty="0"/>
              <a:t>	</a:t>
            </a:r>
            <a:r>
              <a:rPr lang="en-US" sz="2400" dirty="0" smtClean="0"/>
              <a:t>	 b. Cluster learning </a:t>
            </a:r>
            <a:endParaRPr lang="en-US" sz="2400" dirty="0"/>
          </a:p>
        </p:txBody>
      </p:sp>
    </p:spTree>
    <p:extLst>
      <p:ext uri="{BB962C8B-B14F-4D97-AF65-F5344CB8AC3E}">
        <p14:creationId xmlns:p14="http://schemas.microsoft.com/office/powerpoint/2010/main" val="8416010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19425" y="938421"/>
            <a:ext cx="7824788" cy="4524315"/>
          </a:xfrm>
          <a:prstGeom prst="rect">
            <a:avLst/>
          </a:prstGeom>
        </p:spPr>
        <p:txBody>
          <a:bodyPr wrap="square">
            <a:spAutoFit/>
          </a:bodyPr>
          <a:lstStyle/>
          <a:p>
            <a:endParaRPr lang="en-US" sz="1200" dirty="0">
              <a:solidFill>
                <a:srgbClr val="000000"/>
              </a:solidFill>
              <a:latin typeface="Times New Roman" panose="02020603050405020304" pitchFamily="18" charset="0"/>
            </a:endParaRPr>
          </a:p>
          <a:p>
            <a:r>
              <a:rPr lang="en-US" sz="4000" dirty="0" smtClean="0">
                <a:latin typeface="+mj-lt"/>
              </a:rPr>
              <a:t>Curriculum Compacting:</a:t>
            </a:r>
          </a:p>
          <a:p>
            <a:r>
              <a:rPr lang="en-US" sz="4000" dirty="0" smtClean="0">
                <a:latin typeface="+mj-lt"/>
              </a:rPr>
              <a:t> </a:t>
            </a:r>
            <a:endParaRPr lang="en-US" sz="4000" dirty="0">
              <a:latin typeface="+mj-lt"/>
            </a:endParaRPr>
          </a:p>
          <a:p>
            <a:r>
              <a:rPr lang="en-US" sz="2800" dirty="0">
                <a:latin typeface="Times New Roman" panose="02020603050405020304" pitchFamily="18" charset="0"/>
              </a:rPr>
              <a:t>Step 1. Determine the need to do so </a:t>
            </a:r>
          </a:p>
          <a:p>
            <a:r>
              <a:rPr lang="en-US" sz="2800" dirty="0">
                <a:latin typeface="Times New Roman" panose="02020603050405020304" pitchFamily="18" charset="0"/>
              </a:rPr>
              <a:t>Step 2. Create a written plan outlining which, if any regular assignments will be completed and what alternate activities will be </a:t>
            </a:r>
            <a:r>
              <a:rPr lang="en-US" sz="2800" dirty="0" smtClean="0">
                <a:latin typeface="Times New Roman" panose="02020603050405020304" pitchFamily="18" charset="0"/>
              </a:rPr>
              <a:t>accomplished. </a:t>
            </a:r>
          </a:p>
          <a:p>
            <a:endParaRPr lang="en-US" sz="2800" dirty="0">
              <a:latin typeface="Times New Roman" panose="02020603050405020304" pitchFamily="18" charset="0"/>
            </a:endParaRPr>
          </a:p>
          <a:p>
            <a:r>
              <a:rPr lang="en-US" sz="2800" dirty="0" smtClean="0">
                <a:latin typeface="Times New Roman" panose="02020603050405020304" pitchFamily="18" charset="0"/>
              </a:rPr>
              <a:t>It is wise to set up a time frame for the student. Accountability is a must!  </a:t>
            </a:r>
            <a:endParaRPr lang="en-US" sz="2800" dirty="0"/>
          </a:p>
        </p:txBody>
      </p:sp>
    </p:spTree>
    <p:extLst>
      <p:ext uri="{BB962C8B-B14F-4D97-AF65-F5344CB8AC3E}">
        <p14:creationId xmlns:p14="http://schemas.microsoft.com/office/powerpoint/2010/main" val="23451880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00250" y="0"/>
            <a:ext cx="8229600" cy="5078313"/>
          </a:xfrm>
          <a:prstGeom prst="rect">
            <a:avLst/>
          </a:prstGeom>
        </p:spPr>
        <p:txBody>
          <a:bodyPr wrap="square">
            <a:spAutoFit/>
          </a:bodyPr>
          <a:lstStyle/>
          <a:p>
            <a:endParaRPr lang="en-US" sz="1200" dirty="0">
              <a:solidFill>
                <a:srgbClr val="000000"/>
              </a:solidFill>
              <a:latin typeface="Times New Roman" panose="02020603050405020304" pitchFamily="18" charset="0"/>
            </a:endParaRPr>
          </a:p>
          <a:p>
            <a:pPr algn="ctr"/>
            <a:r>
              <a:rPr lang="en-US" sz="4800" dirty="0" smtClean="0">
                <a:latin typeface="Times New Roman" panose="02020603050405020304" pitchFamily="18" charset="0"/>
              </a:rPr>
              <a:t>Summary </a:t>
            </a:r>
          </a:p>
          <a:p>
            <a:pPr algn="ctr"/>
            <a:endParaRPr lang="en-US" sz="4800" dirty="0">
              <a:latin typeface="Times New Roman" panose="02020603050405020304" pitchFamily="18" charset="0"/>
            </a:endParaRPr>
          </a:p>
          <a:p>
            <a:pPr algn="ctr"/>
            <a:endParaRPr lang="en-US" sz="4800" dirty="0">
              <a:latin typeface="Times New Roman" panose="02020603050405020304" pitchFamily="18" charset="0"/>
            </a:endParaRPr>
          </a:p>
          <a:p>
            <a:r>
              <a:rPr lang="en-US" sz="2800" dirty="0">
                <a:latin typeface="Times New Roman" panose="02020603050405020304" pitchFamily="18" charset="0"/>
              </a:rPr>
              <a:t>Regular education teachers must </a:t>
            </a:r>
            <a:r>
              <a:rPr lang="en-US" sz="2800" dirty="0" smtClean="0">
                <a:latin typeface="Times New Roman" panose="02020603050405020304" pitchFamily="18" charset="0"/>
              </a:rPr>
              <a:t>demonstrate respect for the gifted learners. It is advised to become knowledgeable of their needs and seek ways to meet their needs. Documentation and accountability are important to prove that the educator is working to meet the needs of the gifted. </a:t>
            </a:r>
            <a:endParaRPr lang="en-US" sz="2800" dirty="0"/>
          </a:p>
        </p:txBody>
      </p:sp>
    </p:spTree>
    <p:extLst>
      <p:ext uri="{BB962C8B-B14F-4D97-AF65-F5344CB8AC3E}">
        <p14:creationId xmlns:p14="http://schemas.microsoft.com/office/powerpoint/2010/main" val="34701905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0"/>
            <a:ext cx="11458575" cy="5478423"/>
          </a:xfrm>
          <a:prstGeom prst="rect">
            <a:avLst/>
          </a:prstGeom>
          <a:noFill/>
        </p:spPr>
        <p:txBody>
          <a:bodyPr wrap="square" rtlCol="0">
            <a:spAutoFit/>
          </a:bodyPr>
          <a:lstStyle/>
          <a:p>
            <a:endParaRPr lang="en-US" sz="1200" dirty="0">
              <a:solidFill>
                <a:srgbClr val="000000"/>
              </a:solidFill>
              <a:latin typeface="Times New Roman" panose="02020603050405020304" pitchFamily="18" charset="0"/>
            </a:endParaRPr>
          </a:p>
          <a:p>
            <a:r>
              <a:rPr lang="en-US" sz="4000" b="1" dirty="0">
                <a:latin typeface="Times New Roman" panose="02020603050405020304" pitchFamily="18" charset="0"/>
              </a:rPr>
              <a:t>Identification of Non-traditional Gifted </a:t>
            </a:r>
            <a:r>
              <a:rPr lang="en-US" sz="4000" b="1" dirty="0" smtClean="0">
                <a:latin typeface="Times New Roman" panose="02020603050405020304" pitchFamily="18" charset="0"/>
              </a:rPr>
              <a:t>Students </a:t>
            </a:r>
            <a:endParaRPr lang="en-US" sz="4000" b="1" dirty="0">
              <a:latin typeface="Times New Roman" panose="02020603050405020304" pitchFamily="18" charset="0"/>
            </a:endParaRPr>
          </a:p>
          <a:p>
            <a:endParaRPr lang="en-US" sz="2200" dirty="0" smtClean="0">
              <a:latin typeface="Times New Roman" panose="02020603050405020304" pitchFamily="18" charset="0"/>
            </a:endParaRPr>
          </a:p>
          <a:p>
            <a:endParaRPr lang="en-US" sz="2200" dirty="0">
              <a:latin typeface="Times New Roman" panose="02020603050405020304" pitchFamily="18" charset="0"/>
            </a:endParaRPr>
          </a:p>
          <a:p>
            <a:endParaRPr lang="en-US" sz="2200" dirty="0" smtClean="0">
              <a:latin typeface="Times New Roman" panose="02020603050405020304" pitchFamily="18" charset="0"/>
            </a:endParaRPr>
          </a:p>
          <a:p>
            <a:r>
              <a:rPr lang="en-US" sz="3200" dirty="0" smtClean="0"/>
              <a:t>Students “At-Risk” </a:t>
            </a:r>
          </a:p>
          <a:p>
            <a:r>
              <a:rPr lang="en-US" sz="2800" dirty="0" smtClean="0"/>
              <a:t>	-Underachievement </a:t>
            </a:r>
          </a:p>
          <a:p>
            <a:pPr lvl="1"/>
            <a:r>
              <a:rPr lang="en-US" sz="2800" dirty="0" smtClean="0"/>
              <a:t>-Low motivation </a:t>
            </a:r>
          </a:p>
          <a:p>
            <a:pPr lvl="1"/>
            <a:r>
              <a:rPr lang="en-US" sz="2800" dirty="0" smtClean="0"/>
              <a:t>-Poor study skills </a:t>
            </a:r>
          </a:p>
          <a:p>
            <a:pPr lvl="1"/>
            <a:r>
              <a:rPr lang="en-US" sz="2800" dirty="0" smtClean="0"/>
              <a:t>-Behavioral/ social skills difficulties </a:t>
            </a:r>
          </a:p>
          <a:p>
            <a:pPr lvl="1"/>
            <a:endParaRPr lang="en-US" sz="2800" dirty="0" smtClean="0"/>
          </a:p>
          <a:p>
            <a:r>
              <a:rPr lang="en-US" sz="3200" dirty="0" smtClean="0"/>
              <a:t>Learning </a:t>
            </a:r>
            <a:r>
              <a:rPr lang="en-US" sz="3200" dirty="0"/>
              <a:t>D</a:t>
            </a:r>
            <a:r>
              <a:rPr lang="en-US" sz="3200" dirty="0" smtClean="0"/>
              <a:t>isabled </a:t>
            </a:r>
          </a:p>
          <a:p>
            <a:r>
              <a:rPr lang="en-US" sz="2800" dirty="0" smtClean="0"/>
              <a:t>	-</a:t>
            </a:r>
            <a:r>
              <a:rPr lang="en-US" sz="2800" dirty="0"/>
              <a:t>S</a:t>
            </a:r>
            <a:r>
              <a:rPr lang="en-US" sz="2800" dirty="0" smtClean="0"/>
              <a:t>pecial </a:t>
            </a:r>
            <a:r>
              <a:rPr lang="en-US" sz="2800" dirty="0"/>
              <a:t>E</a:t>
            </a:r>
            <a:r>
              <a:rPr lang="en-US" sz="2800" dirty="0" smtClean="0"/>
              <a:t>ducation </a:t>
            </a:r>
            <a:endParaRPr lang="en-US" sz="2800" dirty="0"/>
          </a:p>
        </p:txBody>
      </p:sp>
    </p:spTree>
    <p:extLst>
      <p:ext uri="{BB962C8B-B14F-4D97-AF65-F5344CB8AC3E}">
        <p14:creationId xmlns:p14="http://schemas.microsoft.com/office/powerpoint/2010/main" val="13152771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85775" y="400050"/>
            <a:ext cx="11272838" cy="5570756"/>
          </a:xfrm>
          <a:prstGeom prst="rect">
            <a:avLst/>
          </a:prstGeom>
          <a:noFill/>
        </p:spPr>
        <p:txBody>
          <a:bodyPr wrap="square" rtlCol="0">
            <a:spAutoFit/>
          </a:bodyPr>
          <a:lstStyle/>
          <a:p>
            <a:pPr algn="ctr"/>
            <a:r>
              <a:rPr lang="en-US" sz="4000" dirty="0" smtClean="0"/>
              <a:t>A </a:t>
            </a:r>
            <a:r>
              <a:rPr lang="en-US" sz="4000" dirty="0"/>
              <a:t>Few Facts about Regular Classrooms </a:t>
            </a:r>
            <a:endParaRPr lang="en-US" sz="4000" dirty="0" smtClean="0"/>
          </a:p>
          <a:p>
            <a:pPr algn="ctr"/>
            <a:r>
              <a:rPr lang="en-US" sz="4000" dirty="0" smtClean="0"/>
              <a:t>and </a:t>
            </a:r>
            <a:r>
              <a:rPr lang="en-US" sz="4000" dirty="0"/>
              <a:t>Gifted </a:t>
            </a:r>
            <a:endParaRPr lang="en-US" sz="4000" dirty="0" smtClean="0"/>
          </a:p>
          <a:p>
            <a:endParaRPr lang="en-US" sz="4000" dirty="0"/>
          </a:p>
          <a:p>
            <a:r>
              <a:rPr lang="en-US" sz="2800" dirty="0"/>
              <a:t>1. Meeting their needs often exceeds the challenge of integrating disabled </a:t>
            </a:r>
            <a:r>
              <a:rPr lang="en-US" sz="2800" dirty="0" smtClean="0"/>
              <a:t>students. </a:t>
            </a:r>
            <a:endParaRPr lang="en-US" sz="2800" dirty="0"/>
          </a:p>
          <a:p>
            <a:r>
              <a:rPr lang="en-US" sz="2800" dirty="0"/>
              <a:t>2. </a:t>
            </a:r>
            <a:r>
              <a:rPr lang="en-US" sz="2800" dirty="0" smtClean="0"/>
              <a:t>Gifted students </a:t>
            </a:r>
            <a:r>
              <a:rPr lang="en-US" sz="2800" dirty="0"/>
              <a:t>can be delightful but can also be demanding, impatient, perfectionist, sarcastic, and disruptive. </a:t>
            </a:r>
          </a:p>
          <a:p>
            <a:r>
              <a:rPr lang="en-US" sz="2800" dirty="0"/>
              <a:t>3.Few regular education teachers have received sufficient training in issues related to gifted education. </a:t>
            </a:r>
          </a:p>
          <a:p>
            <a:r>
              <a:rPr lang="en-US" sz="2800" dirty="0"/>
              <a:t>4.The IDEA is founded on the belief that all students have the right to instruction appropriate to their needs. </a:t>
            </a:r>
            <a:endParaRPr lang="en-US" sz="2800" dirty="0"/>
          </a:p>
        </p:txBody>
      </p:sp>
    </p:spTree>
    <p:extLst>
      <p:ext uri="{BB962C8B-B14F-4D97-AF65-F5344CB8AC3E}">
        <p14:creationId xmlns:p14="http://schemas.microsoft.com/office/powerpoint/2010/main" val="17607140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5764" y="400050"/>
            <a:ext cx="11572874" cy="4031873"/>
          </a:xfrm>
          <a:prstGeom prst="rect">
            <a:avLst/>
          </a:prstGeom>
          <a:noFill/>
        </p:spPr>
        <p:txBody>
          <a:bodyPr wrap="square" rtlCol="0">
            <a:spAutoFit/>
          </a:bodyPr>
          <a:lstStyle/>
          <a:p>
            <a:endParaRPr lang="en-US" sz="1200" dirty="0">
              <a:solidFill>
                <a:srgbClr val="000000"/>
              </a:solidFill>
              <a:latin typeface="Times New Roman" panose="02020603050405020304" pitchFamily="18" charset="0"/>
            </a:endParaRPr>
          </a:p>
          <a:p>
            <a:pPr algn="ctr"/>
            <a:r>
              <a:rPr lang="en-US" sz="4000" dirty="0">
                <a:latin typeface="+mj-lt"/>
              </a:rPr>
              <a:t>How do gifted students </a:t>
            </a:r>
            <a:endParaRPr lang="en-US" sz="4000" dirty="0" smtClean="0">
              <a:latin typeface="+mj-lt"/>
            </a:endParaRPr>
          </a:p>
          <a:p>
            <a:pPr algn="ctr"/>
            <a:r>
              <a:rPr lang="en-US" sz="4000" dirty="0" smtClean="0">
                <a:latin typeface="+mj-lt"/>
              </a:rPr>
              <a:t>differ </a:t>
            </a:r>
            <a:r>
              <a:rPr lang="en-US" sz="4000" dirty="0">
                <a:latin typeface="+mj-lt"/>
              </a:rPr>
              <a:t>from their classmates? </a:t>
            </a:r>
            <a:endParaRPr lang="en-US" sz="4000" dirty="0" smtClean="0">
              <a:latin typeface="+mj-lt"/>
            </a:endParaRPr>
          </a:p>
          <a:p>
            <a:pPr algn="ctr"/>
            <a:endParaRPr lang="en-US" sz="4000" dirty="0">
              <a:latin typeface="+mj-lt"/>
            </a:endParaRPr>
          </a:p>
          <a:p>
            <a:pPr algn="ctr"/>
            <a:endParaRPr lang="en-US" sz="4000" dirty="0">
              <a:latin typeface="+mj-lt"/>
            </a:endParaRPr>
          </a:p>
          <a:p>
            <a:pPr algn="ctr"/>
            <a:r>
              <a:rPr lang="en-US" dirty="0" smtClean="0">
                <a:latin typeface="Times New Roman" panose="02020603050405020304" pitchFamily="18" charset="0"/>
              </a:rPr>
              <a:t>1. </a:t>
            </a:r>
            <a:r>
              <a:rPr lang="en-US" sz="2800" dirty="0" smtClean="0"/>
              <a:t>The </a:t>
            </a:r>
            <a:r>
              <a:rPr lang="en-US" sz="2800" dirty="0"/>
              <a:t>pace in which they </a:t>
            </a:r>
            <a:r>
              <a:rPr lang="en-US" sz="2800" dirty="0" smtClean="0"/>
              <a:t>learn; </a:t>
            </a:r>
            <a:endParaRPr lang="en-US" sz="2800" dirty="0"/>
          </a:p>
          <a:p>
            <a:pPr algn="ctr"/>
            <a:r>
              <a:rPr lang="en-US" sz="2800" dirty="0"/>
              <a:t>2. The depth of their </a:t>
            </a:r>
            <a:r>
              <a:rPr lang="en-US" sz="2800" dirty="0" smtClean="0"/>
              <a:t>understanding; </a:t>
            </a:r>
            <a:endParaRPr lang="en-US" sz="2800" dirty="0"/>
          </a:p>
          <a:p>
            <a:pPr algn="ctr"/>
            <a:r>
              <a:rPr lang="en-US" sz="2800" dirty="0"/>
              <a:t>3. The interests they </a:t>
            </a:r>
            <a:r>
              <a:rPr lang="en-US" sz="2800" dirty="0" smtClean="0"/>
              <a:t>hold.  </a:t>
            </a:r>
            <a:endParaRPr lang="en-US" sz="2800" dirty="0"/>
          </a:p>
        </p:txBody>
      </p:sp>
    </p:spTree>
    <p:extLst>
      <p:ext uri="{BB962C8B-B14F-4D97-AF65-F5344CB8AC3E}">
        <p14:creationId xmlns:p14="http://schemas.microsoft.com/office/powerpoint/2010/main" val="37966620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71525" y="614363"/>
            <a:ext cx="10744200" cy="4616648"/>
          </a:xfrm>
          <a:prstGeom prst="rect">
            <a:avLst/>
          </a:prstGeom>
          <a:noFill/>
        </p:spPr>
        <p:txBody>
          <a:bodyPr wrap="square" rtlCol="0">
            <a:spAutoFit/>
          </a:bodyPr>
          <a:lstStyle/>
          <a:p>
            <a:endParaRPr lang="en-US" sz="1200" dirty="0">
              <a:solidFill>
                <a:srgbClr val="000000"/>
              </a:solidFill>
              <a:latin typeface="Times New Roman" panose="02020603050405020304" pitchFamily="18" charset="0"/>
            </a:endParaRPr>
          </a:p>
          <a:p>
            <a:r>
              <a:rPr lang="en-US" sz="4000" dirty="0">
                <a:latin typeface="+mj-lt"/>
              </a:rPr>
              <a:t>What program options do they have? </a:t>
            </a:r>
          </a:p>
          <a:p>
            <a:endParaRPr lang="en-US" dirty="0" smtClean="0">
              <a:latin typeface="Times New Roman" panose="02020603050405020304" pitchFamily="18" charset="0"/>
            </a:endParaRPr>
          </a:p>
          <a:p>
            <a:endParaRPr lang="en-US" sz="2800" dirty="0" smtClean="0">
              <a:latin typeface="+mj-lt"/>
            </a:endParaRPr>
          </a:p>
          <a:p>
            <a:pPr marL="285750" indent="-285750">
              <a:buFont typeface="Wingdings" panose="05000000000000000000" pitchFamily="2" charset="2"/>
              <a:buChar char="Ø"/>
            </a:pPr>
            <a:r>
              <a:rPr lang="en-US" sz="2800" dirty="0" smtClean="0">
                <a:latin typeface="+mj-lt"/>
              </a:rPr>
              <a:t>Enrichment – Whole </a:t>
            </a:r>
            <a:r>
              <a:rPr lang="en-US" sz="2800" dirty="0">
                <a:latin typeface="+mj-lt"/>
              </a:rPr>
              <a:t>C</a:t>
            </a:r>
            <a:r>
              <a:rPr lang="en-US" sz="2800" dirty="0" smtClean="0">
                <a:latin typeface="+mj-lt"/>
              </a:rPr>
              <a:t>lass</a:t>
            </a:r>
          </a:p>
          <a:p>
            <a:pPr marL="285750" indent="-285750">
              <a:buFont typeface="Wingdings" panose="05000000000000000000" pitchFamily="2" charset="2"/>
              <a:buChar char="Ø"/>
            </a:pPr>
            <a:r>
              <a:rPr lang="en-US" sz="2800" dirty="0" smtClean="0">
                <a:latin typeface="+mj-lt"/>
              </a:rPr>
              <a:t>Send out Enrichment- Resource Class </a:t>
            </a:r>
          </a:p>
          <a:p>
            <a:pPr marL="285750" indent="-285750">
              <a:buFont typeface="Wingdings" panose="05000000000000000000" pitchFamily="2" charset="2"/>
              <a:buChar char="Ø"/>
            </a:pPr>
            <a:r>
              <a:rPr lang="en-US" sz="2800" dirty="0" smtClean="0">
                <a:latin typeface="+mj-lt"/>
              </a:rPr>
              <a:t>Pre-AP Courses</a:t>
            </a:r>
          </a:p>
          <a:p>
            <a:pPr marL="285750" indent="-285750">
              <a:buFont typeface="Wingdings" panose="05000000000000000000" pitchFamily="2" charset="2"/>
              <a:buChar char="Ø"/>
            </a:pPr>
            <a:r>
              <a:rPr lang="en-US" sz="2800" dirty="0" smtClean="0">
                <a:latin typeface="+mj-lt"/>
              </a:rPr>
              <a:t>Advance Placement </a:t>
            </a:r>
          </a:p>
          <a:p>
            <a:pPr marL="285750" indent="-285750">
              <a:buFont typeface="Wingdings" panose="05000000000000000000" pitchFamily="2" charset="2"/>
              <a:buChar char="Ø"/>
            </a:pPr>
            <a:r>
              <a:rPr lang="en-US" sz="2800" dirty="0" smtClean="0">
                <a:latin typeface="+mj-lt"/>
              </a:rPr>
              <a:t>Honors </a:t>
            </a:r>
          </a:p>
          <a:p>
            <a:pPr marL="285750" indent="-285750">
              <a:buFont typeface="Wingdings" panose="05000000000000000000" pitchFamily="2" charset="2"/>
              <a:buChar char="Ø"/>
            </a:pPr>
            <a:r>
              <a:rPr lang="en-US" sz="2800" dirty="0" smtClean="0">
                <a:latin typeface="+mj-lt"/>
              </a:rPr>
              <a:t>Concurrent </a:t>
            </a:r>
            <a:r>
              <a:rPr lang="en-US" sz="2800" dirty="0">
                <a:latin typeface="+mj-lt"/>
              </a:rPr>
              <a:t>enrollment </a:t>
            </a:r>
            <a:r>
              <a:rPr lang="en-US" sz="2800" dirty="0" smtClean="0">
                <a:latin typeface="+mj-lt"/>
              </a:rPr>
              <a:t>/College</a:t>
            </a:r>
          </a:p>
          <a:p>
            <a:pPr marL="285750" indent="-285750">
              <a:buFont typeface="Wingdings" panose="05000000000000000000" pitchFamily="2" charset="2"/>
              <a:buChar char="Ø"/>
            </a:pPr>
            <a:r>
              <a:rPr lang="en-US" sz="2800" dirty="0" smtClean="0">
                <a:latin typeface="+mj-lt"/>
              </a:rPr>
              <a:t>Extracurricular </a:t>
            </a:r>
            <a:r>
              <a:rPr lang="en-US" sz="2800" dirty="0">
                <a:latin typeface="+mj-lt"/>
              </a:rPr>
              <a:t>activities </a:t>
            </a:r>
          </a:p>
        </p:txBody>
      </p:sp>
    </p:spTree>
    <p:extLst>
      <p:ext uri="{BB962C8B-B14F-4D97-AF65-F5344CB8AC3E}">
        <p14:creationId xmlns:p14="http://schemas.microsoft.com/office/powerpoint/2010/main" val="33377265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0075" y="271463"/>
            <a:ext cx="10972800" cy="4555093"/>
          </a:xfrm>
          <a:prstGeom prst="rect">
            <a:avLst/>
          </a:prstGeom>
          <a:noFill/>
        </p:spPr>
        <p:txBody>
          <a:bodyPr wrap="square" rtlCol="0">
            <a:spAutoFit/>
          </a:bodyPr>
          <a:lstStyle/>
          <a:p>
            <a:endParaRPr lang="en-US" dirty="0"/>
          </a:p>
          <a:p>
            <a:pPr algn="ctr"/>
            <a:r>
              <a:rPr lang="en-US" sz="4000" dirty="0"/>
              <a:t>What is the </a:t>
            </a:r>
            <a:r>
              <a:rPr lang="en-US" sz="4000" dirty="0" smtClean="0"/>
              <a:t>Role </a:t>
            </a:r>
            <a:r>
              <a:rPr lang="en-US" sz="4000" dirty="0"/>
              <a:t>of the </a:t>
            </a:r>
            <a:endParaRPr lang="en-US" sz="4000" dirty="0" smtClean="0"/>
          </a:p>
          <a:p>
            <a:pPr algn="ctr"/>
            <a:r>
              <a:rPr lang="en-US" sz="4000" dirty="0" smtClean="0"/>
              <a:t>Regular </a:t>
            </a:r>
            <a:r>
              <a:rPr lang="en-US" sz="4000" dirty="0"/>
              <a:t>C</a:t>
            </a:r>
            <a:r>
              <a:rPr lang="en-US" sz="4000" dirty="0" smtClean="0"/>
              <a:t>lassroom </a:t>
            </a:r>
            <a:r>
              <a:rPr lang="en-US" sz="4000" dirty="0"/>
              <a:t>T</a:t>
            </a:r>
            <a:r>
              <a:rPr lang="en-US" sz="4000" dirty="0" smtClean="0"/>
              <a:t>eacher</a:t>
            </a:r>
            <a:r>
              <a:rPr lang="en-US" sz="4000" dirty="0"/>
              <a:t>? </a:t>
            </a:r>
            <a:endParaRPr lang="en-US" sz="4000" dirty="0" smtClean="0"/>
          </a:p>
          <a:p>
            <a:pPr algn="ctr"/>
            <a:endParaRPr lang="en-US" sz="4000" dirty="0"/>
          </a:p>
          <a:p>
            <a:pPr algn="ctr"/>
            <a:endParaRPr lang="en-US" sz="4000" dirty="0"/>
          </a:p>
          <a:p>
            <a:r>
              <a:rPr lang="en-US" sz="2800" dirty="0" smtClean="0"/>
              <a:t>The </a:t>
            </a:r>
            <a:r>
              <a:rPr lang="en-US" sz="2800" dirty="0"/>
              <a:t>teacher must view themselves as facilitators of learning. </a:t>
            </a:r>
          </a:p>
          <a:p>
            <a:r>
              <a:rPr lang="en-US" sz="2800" dirty="0"/>
              <a:t>As </a:t>
            </a:r>
            <a:r>
              <a:rPr lang="en-US" sz="2800" dirty="0" smtClean="0"/>
              <a:t>facilitators, </a:t>
            </a:r>
            <a:r>
              <a:rPr lang="en-US" sz="2800" dirty="0"/>
              <a:t>the teacher presents the conditions for learning, then guides the student to learn, understand and interpret information. </a:t>
            </a:r>
            <a:endParaRPr lang="en-US" sz="2800" dirty="0"/>
          </a:p>
        </p:txBody>
      </p:sp>
    </p:spTree>
    <p:extLst>
      <p:ext uri="{BB962C8B-B14F-4D97-AF65-F5344CB8AC3E}">
        <p14:creationId xmlns:p14="http://schemas.microsoft.com/office/powerpoint/2010/main" val="11232382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71487" y="342900"/>
            <a:ext cx="11587163" cy="5232202"/>
          </a:xfrm>
          <a:prstGeom prst="rect">
            <a:avLst/>
          </a:prstGeom>
          <a:noFill/>
        </p:spPr>
        <p:txBody>
          <a:bodyPr wrap="square" rtlCol="0">
            <a:spAutoFit/>
          </a:bodyPr>
          <a:lstStyle/>
          <a:p>
            <a:endParaRPr lang="en-US" dirty="0"/>
          </a:p>
          <a:p>
            <a:pPr algn="ctr"/>
            <a:r>
              <a:rPr lang="en-US" sz="4000" dirty="0"/>
              <a:t>Regular </a:t>
            </a:r>
            <a:r>
              <a:rPr lang="en-US" sz="4000" dirty="0" smtClean="0"/>
              <a:t>Classroom </a:t>
            </a:r>
            <a:r>
              <a:rPr lang="en-US" sz="4000" dirty="0"/>
              <a:t>T</a:t>
            </a:r>
            <a:r>
              <a:rPr lang="en-US" sz="4000" dirty="0" smtClean="0"/>
              <a:t>eachers </a:t>
            </a:r>
          </a:p>
          <a:p>
            <a:pPr algn="ctr"/>
            <a:r>
              <a:rPr lang="en-US" sz="4000" dirty="0" smtClean="0"/>
              <a:t>Should </a:t>
            </a:r>
            <a:r>
              <a:rPr lang="en-US" sz="4000" dirty="0"/>
              <a:t>B</a:t>
            </a:r>
            <a:r>
              <a:rPr lang="en-US" sz="4000" dirty="0" smtClean="0"/>
              <a:t>e </a:t>
            </a:r>
            <a:r>
              <a:rPr lang="en-US" sz="4000" dirty="0"/>
              <a:t>A</a:t>
            </a:r>
            <a:r>
              <a:rPr lang="en-US" sz="4000" dirty="0" smtClean="0"/>
              <a:t>ble </a:t>
            </a:r>
            <a:r>
              <a:rPr lang="en-US" sz="4000" dirty="0"/>
              <a:t>to….. </a:t>
            </a:r>
            <a:endParaRPr lang="en-US" sz="4000" dirty="0" smtClean="0"/>
          </a:p>
          <a:p>
            <a:pPr algn="ctr"/>
            <a:endParaRPr lang="en-US" sz="4000" dirty="0"/>
          </a:p>
          <a:p>
            <a:r>
              <a:rPr lang="en-US" sz="2800" dirty="0"/>
              <a:t>1.Identify gifted students in their classroom. </a:t>
            </a:r>
          </a:p>
          <a:p>
            <a:r>
              <a:rPr lang="en-US" sz="2800" dirty="0"/>
              <a:t>2.Utilize methods for differentiating instruction. </a:t>
            </a:r>
          </a:p>
          <a:p>
            <a:r>
              <a:rPr lang="en-US" sz="2800" dirty="0"/>
              <a:t>3.Facilitate cooperation with parents and other teachers. </a:t>
            </a:r>
          </a:p>
          <a:p>
            <a:r>
              <a:rPr lang="en-US" sz="2800" dirty="0"/>
              <a:t>4.Become effective team members in </a:t>
            </a:r>
            <a:r>
              <a:rPr lang="en-US" sz="2800" dirty="0" smtClean="0"/>
              <a:t>meeting the needs of </a:t>
            </a:r>
          </a:p>
          <a:p>
            <a:r>
              <a:rPr lang="en-US" sz="2800" dirty="0"/>
              <a:t> </a:t>
            </a:r>
            <a:r>
              <a:rPr lang="en-US" sz="2800" dirty="0" smtClean="0"/>
              <a:t>  the gifted. </a:t>
            </a:r>
          </a:p>
          <a:p>
            <a:r>
              <a:rPr lang="en-US" sz="2800" dirty="0" smtClean="0"/>
              <a:t>5</a:t>
            </a:r>
            <a:r>
              <a:rPr lang="en-US" sz="2800" dirty="0"/>
              <a:t>. </a:t>
            </a:r>
            <a:r>
              <a:rPr lang="en-US" sz="2800" dirty="0" smtClean="0"/>
              <a:t>Monitor and modify as needed. </a:t>
            </a:r>
            <a:endParaRPr lang="en-US" sz="2800" dirty="0"/>
          </a:p>
          <a:p>
            <a:r>
              <a:rPr lang="en-US" sz="2800" dirty="0"/>
              <a:t>6. </a:t>
            </a:r>
            <a:r>
              <a:rPr lang="en-US" sz="2800" dirty="0" smtClean="0"/>
              <a:t>Utilize resources </a:t>
            </a:r>
            <a:r>
              <a:rPr lang="en-US" sz="2800" dirty="0"/>
              <a:t>to </a:t>
            </a:r>
            <a:r>
              <a:rPr lang="en-US" sz="2800" dirty="0" smtClean="0"/>
              <a:t>extend class lessons and activities. </a:t>
            </a:r>
          </a:p>
        </p:txBody>
      </p:sp>
    </p:spTree>
    <p:extLst>
      <p:ext uri="{BB962C8B-B14F-4D97-AF65-F5344CB8AC3E}">
        <p14:creationId xmlns:p14="http://schemas.microsoft.com/office/powerpoint/2010/main" val="41014549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 y="300037"/>
            <a:ext cx="11972925" cy="5724644"/>
          </a:xfrm>
          <a:prstGeom prst="rect">
            <a:avLst/>
          </a:prstGeom>
          <a:noFill/>
        </p:spPr>
        <p:txBody>
          <a:bodyPr wrap="square" rtlCol="0">
            <a:spAutoFit/>
          </a:bodyPr>
          <a:lstStyle/>
          <a:p>
            <a:endParaRPr lang="en-US" sz="1400" dirty="0">
              <a:solidFill>
                <a:srgbClr val="000000"/>
              </a:solidFill>
              <a:latin typeface="Times New Roman" panose="02020603050405020304" pitchFamily="18" charset="0"/>
            </a:endParaRPr>
          </a:p>
          <a:p>
            <a:pPr algn="ctr"/>
            <a:r>
              <a:rPr lang="en-US" sz="4000" dirty="0">
                <a:latin typeface="+mj-lt"/>
              </a:rPr>
              <a:t>Teacher Self Quiz </a:t>
            </a:r>
          </a:p>
          <a:p>
            <a:r>
              <a:rPr lang="en-US" sz="2400" i="1" dirty="0">
                <a:latin typeface="+mj-lt"/>
              </a:rPr>
              <a:t>This brief quiz will help you assess current provisions for gifted students in your classroom</a:t>
            </a:r>
            <a:r>
              <a:rPr lang="en-US" sz="2400" i="1" dirty="0" smtClean="0">
                <a:latin typeface="+mj-lt"/>
              </a:rPr>
              <a:t>.</a:t>
            </a:r>
          </a:p>
          <a:p>
            <a:r>
              <a:rPr lang="en-US" sz="2400" i="1" dirty="0">
                <a:latin typeface="+mj-lt"/>
              </a:rPr>
              <a:t> </a:t>
            </a:r>
            <a:r>
              <a:rPr lang="en-US" sz="2400" i="1" dirty="0" smtClean="0">
                <a:latin typeface="+mj-lt"/>
              </a:rPr>
              <a:t> </a:t>
            </a:r>
            <a:endParaRPr lang="en-US" sz="2400" i="1" dirty="0">
              <a:latin typeface="+mj-lt"/>
            </a:endParaRPr>
          </a:p>
          <a:p>
            <a:r>
              <a:rPr lang="en-US" sz="2400" dirty="0">
                <a:latin typeface="+mj-lt"/>
              </a:rPr>
              <a:t>1. Can I define a gifted child and list at least 6 behavioral traits of a gifted child? </a:t>
            </a:r>
          </a:p>
          <a:p>
            <a:r>
              <a:rPr lang="en-US" sz="2400" dirty="0">
                <a:latin typeface="+mj-lt"/>
              </a:rPr>
              <a:t>2. What plan do I have for assessing individual strengths, weaknesses and </a:t>
            </a:r>
            <a:r>
              <a:rPr lang="en-US" sz="2400" dirty="0" smtClean="0">
                <a:latin typeface="+mj-lt"/>
              </a:rPr>
              <a:t>  modes </a:t>
            </a:r>
            <a:r>
              <a:rPr lang="en-US" sz="2400" dirty="0">
                <a:latin typeface="+mj-lt"/>
              </a:rPr>
              <a:t>of learning for all children in my room? </a:t>
            </a:r>
          </a:p>
          <a:p>
            <a:r>
              <a:rPr lang="en-US" sz="2400" dirty="0">
                <a:latin typeface="+mj-lt"/>
              </a:rPr>
              <a:t>3. How do I accommodate the varying levels of ability in my classroom? </a:t>
            </a:r>
          </a:p>
          <a:p>
            <a:r>
              <a:rPr lang="en-US" sz="2400" dirty="0">
                <a:latin typeface="+mj-lt"/>
              </a:rPr>
              <a:t>4. Can I list several means of differentiating curriculum activities for bright and </a:t>
            </a:r>
            <a:r>
              <a:rPr lang="en-US" sz="2400" dirty="0" smtClean="0">
                <a:latin typeface="+mj-lt"/>
              </a:rPr>
              <a:t>    gifted students</a:t>
            </a:r>
            <a:r>
              <a:rPr lang="en-US" sz="2400" dirty="0">
                <a:latin typeface="+mj-lt"/>
              </a:rPr>
              <a:t>? </a:t>
            </a:r>
          </a:p>
          <a:p>
            <a:r>
              <a:rPr lang="en-US" sz="2400" dirty="0">
                <a:latin typeface="+mj-lt"/>
              </a:rPr>
              <a:t>5. Can I briefly describe a method I use for involving the bright and able students in </a:t>
            </a:r>
            <a:r>
              <a:rPr lang="en-US" sz="2400" dirty="0" smtClean="0">
                <a:latin typeface="+mj-lt"/>
              </a:rPr>
              <a:t>planning </a:t>
            </a:r>
            <a:r>
              <a:rPr lang="en-US" sz="2400" dirty="0">
                <a:latin typeface="+mj-lt"/>
              </a:rPr>
              <a:t>and evaluating his/her learning activities? </a:t>
            </a:r>
          </a:p>
          <a:p>
            <a:r>
              <a:rPr lang="en-US" sz="2400" dirty="0">
                <a:latin typeface="+mj-lt"/>
              </a:rPr>
              <a:t>6. Can I list several ways gifted students are exposed to learning opportunities and experiences beyond my class? </a:t>
            </a:r>
          </a:p>
        </p:txBody>
      </p:sp>
    </p:spTree>
    <p:extLst>
      <p:ext uri="{BB962C8B-B14F-4D97-AF65-F5344CB8AC3E}">
        <p14:creationId xmlns:p14="http://schemas.microsoft.com/office/powerpoint/2010/main" val="42596874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14563" y="828675"/>
            <a:ext cx="7972425" cy="5016758"/>
          </a:xfrm>
          <a:prstGeom prst="rect">
            <a:avLst/>
          </a:prstGeom>
          <a:noFill/>
        </p:spPr>
        <p:txBody>
          <a:bodyPr wrap="square" rtlCol="0">
            <a:spAutoFit/>
          </a:bodyPr>
          <a:lstStyle/>
          <a:p>
            <a:r>
              <a:rPr lang="en-US" sz="4000" dirty="0"/>
              <a:t>The major challenge for teachers is to create a learning environment in which gifted and talented students can fully develop their abilities and </a:t>
            </a:r>
            <a:r>
              <a:rPr lang="en-US" sz="4000" dirty="0" smtClean="0"/>
              <a:t>interests, </a:t>
            </a:r>
            <a:r>
              <a:rPr lang="en-US" sz="4000" dirty="0"/>
              <a:t>without losing their sense of membership as part of the class.</a:t>
            </a:r>
          </a:p>
        </p:txBody>
      </p:sp>
    </p:spTree>
    <p:extLst>
      <p:ext uri="{BB962C8B-B14F-4D97-AF65-F5344CB8AC3E}">
        <p14:creationId xmlns:p14="http://schemas.microsoft.com/office/powerpoint/2010/main" val="1956461593"/>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88</TotalTime>
  <Words>650</Words>
  <Application>Microsoft Office PowerPoint</Application>
  <PresentationFormat>Widescreen</PresentationFormat>
  <Paragraphs>121</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Century Gothic</vt:lpstr>
      <vt:lpstr>Courier New</vt:lpstr>
      <vt:lpstr>Times New Roman</vt:lpstr>
      <vt:lpstr>Wingdings</vt:lpstr>
      <vt:lpstr>Wingdings 3</vt:lpstr>
      <vt:lpstr>Slice</vt:lpstr>
      <vt:lpstr> Teaching Gifted Students in the Regular Classroom      PRESENTED BY:  Marked tree Pubic School  G.T. COORDINATOR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Teaching Gifted Students in the Regular Classroom      PRESENTED BY:  Marked tree’s   G.T. COORDINATOR</dc:title>
  <dc:creator>T R</dc:creator>
  <cp:lastModifiedBy>T R</cp:lastModifiedBy>
  <cp:revision>10</cp:revision>
  <dcterms:created xsi:type="dcterms:W3CDTF">2017-05-25T02:37:33Z</dcterms:created>
  <dcterms:modified xsi:type="dcterms:W3CDTF">2017-05-25T04:06:03Z</dcterms:modified>
</cp:coreProperties>
</file>