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notesMasterIdLst>
    <p:notesMasterId r:id="rId32"/>
  </p:notesMasterIdLst>
  <p:sldIdLst>
    <p:sldId id="256" r:id="rId2"/>
    <p:sldId id="262" r:id="rId3"/>
    <p:sldId id="267" r:id="rId4"/>
    <p:sldId id="273" r:id="rId5"/>
    <p:sldId id="261" r:id="rId6"/>
    <p:sldId id="274" r:id="rId7"/>
    <p:sldId id="268" r:id="rId8"/>
    <p:sldId id="269" r:id="rId9"/>
    <p:sldId id="275" r:id="rId10"/>
    <p:sldId id="279" r:id="rId11"/>
    <p:sldId id="277" r:id="rId12"/>
    <p:sldId id="281" r:id="rId13"/>
    <p:sldId id="278" r:id="rId14"/>
    <p:sldId id="298" r:id="rId15"/>
    <p:sldId id="270" r:id="rId16"/>
    <p:sldId id="304" r:id="rId17"/>
    <p:sldId id="300" r:id="rId18"/>
    <p:sldId id="301" r:id="rId19"/>
    <p:sldId id="308" r:id="rId20"/>
    <p:sldId id="305" r:id="rId21"/>
    <p:sldId id="306" r:id="rId22"/>
    <p:sldId id="307" r:id="rId23"/>
    <p:sldId id="309" r:id="rId24"/>
    <p:sldId id="296" r:id="rId25"/>
    <p:sldId id="297" r:id="rId26"/>
    <p:sldId id="302" r:id="rId27"/>
    <p:sldId id="272" r:id="rId28"/>
    <p:sldId id="282" r:id="rId29"/>
    <p:sldId id="283" r:id="rId30"/>
    <p:sldId id="263" r:id="rId31"/>
  </p:sldIdLst>
  <p:sldSz cx="9144000" cy="6858000" type="screen4x3"/>
  <p:notesSz cx="6934200" cy="92202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20"/>
    <p:restoredTop sz="95388" autoAdjust="0"/>
  </p:normalViewPr>
  <p:slideViewPr>
    <p:cSldViewPr>
      <p:cViewPr varScale="1">
        <p:scale>
          <a:sx n="55" d="100"/>
          <a:sy n="55" d="100"/>
        </p:scale>
        <p:origin x="1123" y="43"/>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04820" cy="461010"/>
          </a:xfrm>
          <a:prstGeom prst="rect">
            <a:avLst/>
          </a:prstGeom>
        </p:spPr>
        <p:txBody>
          <a:bodyPr vert="horz" lIns="92309" tIns="46154" rIns="92309" bIns="46154" rtlCol="0"/>
          <a:lstStyle>
            <a:lvl1pPr algn="l">
              <a:defRPr sz="1200"/>
            </a:lvl1pPr>
          </a:lstStyle>
          <a:p>
            <a:endParaRPr lang="en-US" dirty="0"/>
          </a:p>
        </p:txBody>
      </p:sp>
      <p:sp>
        <p:nvSpPr>
          <p:cNvPr id="3" name="Date Placeholder 2"/>
          <p:cNvSpPr>
            <a:spLocks noGrp="1"/>
          </p:cNvSpPr>
          <p:nvPr>
            <p:ph type="dt" idx="1"/>
          </p:nvPr>
        </p:nvSpPr>
        <p:spPr>
          <a:xfrm>
            <a:off x="3927775" y="0"/>
            <a:ext cx="3004820" cy="461010"/>
          </a:xfrm>
          <a:prstGeom prst="rect">
            <a:avLst/>
          </a:prstGeom>
        </p:spPr>
        <p:txBody>
          <a:bodyPr vert="horz" lIns="92309" tIns="46154" rIns="92309" bIns="46154" rtlCol="0"/>
          <a:lstStyle>
            <a:lvl1pPr algn="r">
              <a:defRPr sz="1200"/>
            </a:lvl1pPr>
          </a:lstStyle>
          <a:p>
            <a:fld id="{DAC9B5F9-2BDF-46C8-8850-DEB8603AA18A}" type="datetimeFigureOut">
              <a:rPr lang="en-US" smtClean="0"/>
              <a:t>5/23/2017</a:t>
            </a:fld>
            <a:endParaRPr lang="en-US" dirty="0"/>
          </a:p>
        </p:txBody>
      </p:sp>
      <p:sp>
        <p:nvSpPr>
          <p:cNvPr id="4" name="Slide Image Placeholder 3"/>
          <p:cNvSpPr>
            <a:spLocks noGrp="1" noRot="1" noChangeAspect="1"/>
          </p:cNvSpPr>
          <p:nvPr>
            <p:ph type="sldImg" idx="2"/>
          </p:nvPr>
        </p:nvSpPr>
        <p:spPr>
          <a:xfrm>
            <a:off x="1162050" y="692150"/>
            <a:ext cx="4610100" cy="3457575"/>
          </a:xfrm>
          <a:prstGeom prst="rect">
            <a:avLst/>
          </a:prstGeom>
          <a:noFill/>
          <a:ln w="12700">
            <a:solidFill>
              <a:prstClr val="black"/>
            </a:solidFill>
          </a:ln>
        </p:spPr>
        <p:txBody>
          <a:bodyPr vert="horz" lIns="92309" tIns="46154" rIns="92309" bIns="46154" rtlCol="0" anchor="ctr"/>
          <a:lstStyle/>
          <a:p>
            <a:endParaRPr lang="en-US" dirty="0"/>
          </a:p>
        </p:txBody>
      </p:sp>
      <p:sp>
        <p:nvSpPr>
          <p:cNvPr id="5" name="Notes Placeholder 4"/>
          <p:cNvSpPr>
            <a:spLocks noGrp="1"/>
          </p:cNvSpPr>
          <p:nvPr>
            <p:ph type="body" sz="quarter" idx="3"/>
          </p:nvPr>
        </p:nvSpPr>
        <p:spPr>
          <a:xfrm>
            <a:off x="693420" y="4379595"/>
            <a:ext cx="5547360" cy="4149090"/>
          </a:xfrm>
          <a:prstGeom prst="rect">
            <a:avLst/>
          </a:prstGeom>
        </p:spPr>
        <p:txBody>
          <a:bodyPr vert="horz" lIns="92309" tIns="46154" rIns="92309" bIns="46154"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757590"/>
            <a:ext cx="3004820" cy="461010"/>
          </a:xfrm>
          <a:prstGeom prst="rect">
            <a:avLst/>
          </a:prstGeom>
        </p:spPr>
        <p:txBody>
          <a:bodyPr vert="horz" lIns="92309" tIns="46154" rIns="92309" bIns="46154"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27775" y="8757590"/>
            <a:ext cx="3004820" cy="461010"/>
          </a:xfrm>
          <a:prstGeom prst="rect">
            <a:avLst/>
          </a:prstGeom>
        </p:spPr>
        <p:txBody>
          <a:bodyPr vert="horz" lIns="92309" tIns="46154" rIns="92309" bIns="46154" rtlCol="0" anchor="b"/>
          <a:lstStyle>
            <a:lvl1pPr algn="r">
              <a:defRPr sz="1200"/>
            </a:lvl1pPr>
          </a:lstStyle>
          <a:p>
            <a:fld id="{067BEBE3-D8F5-4DEE-89E3-E78D901738E5}" type="slidenum">
              <a:rPr lang="en-US" smtClean="0"/>
              <a:t>‹#›</a:t>
            </a:fld>
            <a:endParaRPr lang="en-US" dirty="0"/>
          </a:p>
        </p:txBody>
      </p:sp>
    </p:spTree>
    <p:extLst>
      <p:ext uri="{BB962C8B-B14F-4D97-AF65-F5344CB8AC3E}">
        <p14:creationId xmlns:p14="http://schemas.microsoft.com/office/powerpoint/2010/main" val="131417742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smtClean="0"/>
              <a:t>I retrieved this activity from the National Association of Gifted Children’s website from a presentation that was conducted at a recent NAGC Conference.  I like the way that this plan takes you step by step through the process of differentiation and is fairly self-explanatory.  At the top of the first page, please list the grade level and subject you will be differentiating.  Then add the student work or task you have selected along with the standards and learning targets or objectives you want to accomplish.  It’s also important to include the criteria to evaluate the task; in other words, list the ways you will know when your students have mastered your learning target or objective.  When we know the criteria we will use to judge the success of student learning, we will be able to plan more appropriate learning tasks that will support them in meeting that criteria and reaching the learning goal. </a:t>
            </a:r>
          </a:p>
          <a:p>
            <a:r>
              <a:rPr lang="en-US" baseline="0" dirty="0" smtClean="0"/>
              <a:t>1: Assess, the effective teacher becomes a reflective teacher.  After grading a set of assignments, the teacher sorts them according to each student’s relationship to the standard(s)—approaching, meeting, or exceeding. 2. Describe, the reflective teacher selects one or two papers from each group and identifies what the student did or did not do in relation to the standard to answer the “why” and “how” questions—Why aren’t students meeting or exceeding the standard?  How are students exceeding the standard? 3. Determine learner needs where the effective teacher identifies what students need instructionally in each group in order to move them to the next level.  As you can see, the effective teacher is focusing on differentiating for three groups in this situation.  As we have observed, differentiation is not individualizing instruction to the degree of establishing an IEP for every student.  On the other hand, if only one or two students exceed the standard, you will come close to this level of individualization and should not rule it out. 4. Plan for differentiated instruction—Using your expertise in the content, in the standards, and in your students, create a plan to organize instruction to meet students’ learning needs. </a:t>
            </a:r>
          </a:p>
        </p:txBody>
      </p:sp>
      <p:sp>
        <p:nvSpPr>
          <p:cNvPr id="4" name="Slide Number Placeholder 3"/>
          <p:cNvSpPr>
            <a:spLocks noGrp="1"/>
          </p:cNvSpPr>
          <p:nvPr>
            <p:ph type="sldNum" sz="quarter" idx="10"/>
          </p:nvPr>
        </p:nvSpPr>
        <p:spPr/>
        <p:txBody>
          <a:bodyPr/>
          <a:lstStyle/>
          <a:p>
            <a:fld id="{38665485-8635-4706-B578-82E86F52B8CC}" type="slidenum">
              <a:rPr lang="en-US" smtClean="0"/>
              <a:t>20</a:t>
            </a:fld>
            <a:endParaRPr lang="en-US" dirty="0"/>
          </a:p>
        </p:txBody>
      </p:sp>
    </p:spTree>
    <p:extLst>
      <p:ext uri="{BB962C8B-B14F-4D97-AF65-F5344CB8AC3E}">
        <p14:creationId xmlns:p14="http://schemas.microsoft.com/office/powerpoint/2010/main" val="200047481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On the second page of the “Planning for Differentiation” handout,</a:t>
            </a:r>
            <a:r>
              <a:rPr lang="en-US" baseline="0" dirty="0" smtClean="0"/>
              <a:t> you will find various options for differentiating instruction to meet the learning needs of the three groups of students you have identified—those approaching the standard, those meeting the standard, and those exceeding the standard.  You might be asking, “Why do I need to differentiate for students who have already met or exceed standards?” and that’s a fair question.  Differentiation and this planning process are based on the belief that </a:t>
            </a:r>
            <a:r>
              <a:rPr lang="en-US" u="sng" baseline="0" dirty="0" smtClean="0"/>
              <a:t>all</a:t>
            </a:r>
            <a:r>
              <a:rPr lang="en-US" baseline="0" dirty="0" smtClean="0"/>
              <a:t> students deserve the opportunity to grow every day.  As teachers, and especially in today’s educational climate, we are often focused on the students who struggle in our classroom, and rightly so.  They need the teacher’s support to help them learn and grow and achieve.  But students who are already achieving and have already mastered some or many of our learning objectives need our attention and support as well to help them learn and grow and achieve even more.  In these cases, similar to special education students, the effective teacher will reach out to their gifted and talented coordinator or principal or a master teacher who has knowledge in how to meet the needs of these kinds of students.  Or reach out to their local university with a gifted education program—YEAH!  Regardless, I hope we can all agree that we want all our students to learn and grow and stretch every day we teach them.  This is enriching for all of us and ignites our teaching!  I remember telling my students, “I want to enjoy coming to work every day as your teacher, and I want you to enjoy coming to my class every day as my student.”  The school years flew by and I can honestly say that I looked forward to every day in the classroom.  This is my hope for you as well, and I think differentiation can help get you there if you aren’t there already.  In looking over page two, we see various teaching and grouping strategies at the top, followed by content, process, and product differentiation options.  Take a few moments to look over the content on this page.</a:t>
            </a:r>
            <a:endParaRPr lang="en-US" dirty="0"/>
          </a:p>
        </p:txBody>
      </p:sp>
      <p:sp>
        <p:nvSpPr>
          <p:cNvPr id="4" name="Slide Number Placeholder 3"/>
          <p:cNvSpPr>
            <a:spLocks noGrp="1"/>
          </p:cNvSpPr>
          <p:nvPr>
            <p:ph type="sldNum" sz="quarter" idx="10"/>
          </p:nvPr>
        </p:nvSpPr>
        <p:spPr/>
        <p:txBody>
          <a:bodyPr/>
          <a:lstStyle/>
          <a:p>
            <a:fld id="{38665485-8635-4706-B578-82E86F52B8CC}" type="slidenum">
              <a:rPr lang="en-US" smtClean="0"/>
              <a:t>21</a:t>
            </a:fld>
            <a:endParaRPr lang="en-US" dirty="0"/>
          </a:p>
        </p:txBody>
      </p:sp>
    </p:spTree>
    <p:extLst>
      <p:ext uri="{BB962C8B-B14F-4D97-AF65-F5344CB8AC3E}">
        <p14:creationId xmlns:p14="http://schemas.microsoft.com/office/powerpoint/2010/main" val="39525638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On the third</a:t>
            </a:r>
            <a:r>
              <a:rPr lang="en-US" baseline="0" dirty="0" smtClean="0"/>
              <a:t> and last page of the “Planning for Differentiation” handout, you will find your workspace.  Once again, we are always keeping our standard and learning target or objective in mind.  Please take note of four important strategies on this page—two are listed under the top left heading “Approaching Standard” and the other two are listed under the top right heading “Exceeding Standard.”  Under “Approaching Standard” we find “scaffold” and “re-teach”—two differentiated instructional strategies that will aid us in meeting the learning needs of those students who have not yet met the standard.  Re-teaching is self-explanatory, but scaffolding may be new to some of you.  In a nutshell, scaffolding refers to breaking the larger learning task into manageable chunks and then providing supports or tools that will help the students learn or master each chunk. </a:t>
            </a:r>
            <a:r>
              <a:rPr lang="en-US" dirty="0" smtClean="0"/>
              <a:t>When scaffolding reading, for example, you might preview the text and discuss key vocabulary, or chunk the text and read and discuss as you go.  Other</a:t>
            </a:r>
            <a:r>
              <a:rPr lang="en-US" baseline="0" dirty="0" smtClean="0"/>
              <a:t> effective scaffolding techniques include modeling, tapping into prior knowledge, using visual aids, and allowing time for thinking after asking open-ended questions about the content.  Under “Exceeding Standard” on the right, “acceleration” and “enrichment” are two effective differentiation strategies used to support high-ability students.  Acceleration is one of the primary foundations in gifted education; it allows students to move through traditional schooling more rapidly, based on motivation and readiness.  Acceleration may occur by grade-skipping,  through curriculum compacting, or by subject area advancement, to name a few.  Academic enrichment is more often used as a way to address the needs of gifted students, but the effective teacher guards against these experiences becoming activities for activities’ sake.  Always keep in mind that the student should grow and stretch academically based on their participation in these enrichment experiences.  As you work through this page, please use page 2 as a resource as well as your own or your colleagues’ ideas.  The questions under each heading along the right-hand side of the page will help you establish your plans at each stage or step in the differentiation process.  Notice that you will consider differentiation of content, process and product, and that you are continuing a sentence that spans three boxes, beginning with “content catalyst” and extending through “product.”  (Point to areas of chart on screen)  As you can see, your sentence or specifically, your learning objective will begin with “Using” in the “content catalyst” box, continue with “students will” in the “process” box, and conclude with “and demonstrate understanding by” in the “product” box.  When you finish, you will have three differentiated objectives that meet the three groups’ (those who are approaching the standard, those meeting the standard, and those exceeding the standard) learning needs.  At the bottom of the page, you will consider how you will bring all students back together again to wrap up the lesson or unit, after everyone has reached their learning targets.  If you have questions or would like assistance, I will walk around the room to make myself available.  I will also post my contact information for you in case you want to contact me at a later date.  Remember, my goal is that you will leave here today with a differentiated lesson you can use tomorrow. </a:t>
            </a:r>
            <a:endParaRPr lang="en-US" dirty="0"/>
          </a:p>
        </p:txBody>
      </p:sp>
      <p:sp>
        <p:nvSpPr>
          <p:cNvPr id="4" name="Slide Number Placeholder 3"/>
          <p:cNvSpPr>
            <a:spLocks noGrp="1"/>
          </p:cNvSpPr>
          <p:nvPr>
            <p:ph type="sldNum" sz="quarter" idx="10"/>
          </p:nvPr>
        </p:nvSpPr>
        <p:spPr/>
        <p:txBody>
          <a:bodyPr/>
          <a:lstStyle/>
          <a:p>
            <a:fld id="{38665485-8635-4706-B578-82E86F52B8CC}" type="slidenum">
              <a:rPr lang="en-US" smtClean="0"/>
              <a:t>22</a:t>
            </a:fld>
            <a:endParaRPr lang="en-US" dirty="0"/>
          </a:p>
        </p:txBody>
      </p:sp>
    </p:spTree>
    <p:extLst>
      <p:ext uri="{BB962C8B-B14F-4D97-AF65-F5344CB8AC3E}">
        <p14:creationId xmlns:p14="http://schemas.microsoft.com/office/powerpoint/2010/main" val="70605941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67BEBE3-D8F5-4DEE-89E3-E78D901738E5}" type="slidenum">
              <a:rPr lang="en-US" smtClean="0"/>
              <a:t>24</a:t>
            </a:fld>
            <a:endParaRPr lang="en-US" dirty="0"/>
          </a:p>
        </p:txBody>
      </p:sp>
    </p:spTree>
    <p:extLst>
      <p:ext uri="{BB962C8B-B14F-4D97-AF65-F5344CB8AC3E}">
        <p14:creationId xmlns:p14="http://schemas.microsoft.com/office/powerpoint/2010/main" val="25070174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Isosceles Triangle 6"/>
          <p:cNvSpPr/>
          <p:nvPr/>
        </p:nvSpPr>
        <p:spPr>
          <a:xfrm rot="16200000">
            <a:off x="7554353" y="5254283"/>
            <a:ext cx="1892949" cy="1294228"/>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8" name="Title 7"/>
          <p:cNvSpPr>
            <a:spLocks noGrp="1"/>
          </p:cNvSpPr>
          <p:nvPr>
            <p:ph type="ctrTitle"/>
          </p:nvPr>
        </p:nvSpPr>
        <p:spPr>
          <a:xfrm>
            <a:off x="540544" y="776288"/>
            <a:ext cx="8062912" cy="1470025"/>
          </a:xfrm>
        </p:spPr>
        <p:txBody>
          <a:bodyPr anchor="b">
            <a:normAutofit/>
          </a:bodyPr>
          <a:lstStyle>
            <a:lvl1pPr algn="r">
              <a:defRPr sz="4400"/>
            </a:lvl1pPr>
          </a:lstStyle>
          <a:p>
            <a:r>
              <a:rPr kumimoji="0" lang="en-US" smtClean="0"/>
              <a:t>Click to edit Master title style</a:t>
            </a:r>
            <a:endParaRPr kumimoji="0" lang="en-US"/>
          </a:p>
        </p:txBody>
      </p:sp>
      <p:sp>
        <p:nvSpPr>
          <p:cNvPr id="9" name="Subtitle 8"/>
          <p:cNvSpPr>
            <a:spLocks noGrp="1"/>
          </p:cNvSpPr>
          <p:nvPr>
            <p:ph type="subTitle" idx="1"/>
          </p:nvPr>
        </p:nvSpPr>
        <p:spPr>
          <a:xfrm>
            <a:off x="540544" y="2250280"/>
            <a:ext cx="8062912" cy="1752600"/>
          </a:xfrm>
        </p:spPr>
        <p:txBody>
          <a:bodyPr/>
          <a:lstStyle>
            <a:lvl1pPr marL="0" marR="36576" indent="0" algn="r">
              <a:spcBef>
                <a:spcPts val="0"/>
              </a:spcBef>
              <a:buNone/>
              <a:defRPr>
                <a:ln>
                  <a:solidFill>
                    <a:schemeClr val="bg2"/>
                  </a:solidFill>
                </a:ln>
                <a:solidFill>
                  <a:schemeClr val="tx1">
                    <a:tint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a:xfrm>
            <a:off x="1371600" y="6012656"/>
            <a:ext cx="5791200" cy="365125"/>
          </a:xfrm>
        </p:spPr>
        <p:txBody>
          <a:bodyPr tIns="0" bIns="0" anchor="t"/>
          <a:lstStyle>
            <a:lvl1pPr algn="r">
              <a:defRPr sz="1000"/>
            </a:lvl1pPr>
          </a:lstStyle>
          <a:p>
            <a:fld id="{1D8BD707-D9CF-40AE-B4C6-C98DA3205C09}" type="datetimeFigureOut">
              <a:rPr lang="en-US" smtClean="0"/>
              <a:pPr/>
              <a:t>5/23/2017</a:t>
            </a:fld>
            <a:endParaRPr lang="en-US" dirty="0"/>
          </a:p>
        </p:txBody>
      </p:sp>
      <p:sp>
        <p:nvSpPr>
          <p:cNvPr id="17" name="Footer Placeholder 16"/>
          <p:cNvSpPr>
            <a:spLocks noGrp="1"/>
          </p:cNvSpPr>
          <p:nvPr>
            <p:ph type="ftr" sz="quarter" idx="11"/>
          </p:nvPr>
        </p:nvSpPr>
        <p:spPr>
          <a:xfrm>
            <a:off x="1371600" y="5650704"/>
            <a:ext cx="5791200" cy="365125"/>
          </a:xfrm>
        </p:spPr>
        <p:txBody>
          <a:bodyPr tIns="0" bIns="0" anchor="b"/>
          <a:lstStyle>
            <a:lvl1pPr algn="r">
              <a:defRPr sz="1100"/>
            </a:lvl1pPr>
          </a:lstStyle>
          <a:p>
            <a:endParaRPr lang="en-US" dirty="0"/>
          </a:p>
        </p:txBody>
      </p:sp>
      <p:sp>
        <p:nvSpPr>
          <p:cNvPr id="29" name="Slide Number Placeholder 28"/>
          <p:cNvSpPr>
            <a:spLocks noGrp="1"/>
          </p:cNvSpPr>
          <p:nvPr>
            <p:ph type="sldNum" sz="quarter" idx="12"/>
          </p:nvPr>
        </p:nvSpPr>
        <p:spPr>
          <a:xfrm>
            <a:off x="8392247" y="5752307"/>
            <a:ext cx="502920" cy="365125"/>
          </a:xfrm>
        </p:spPr>
        <p:txBody>
          <a:bodyPr anchor="ctr"/>
          <a:lstStyle>
            <a:lvl1pPr algn="ctr">
              <a:defRPr sz="1300">
                <a:solidFill>
                  <a:srgbClr val="FFFFFF"/>
                </a:solidFill>
              </a:defRPr>
            </a:lvl1pPr>
          </a:lstStyle>
          <a:p>
            <a:fld id="{B6F15528-21DE-4FAA-801E-634DDDAF4B2B}" type="slidenum">
              <a:rPr lang="en-US" smtClean="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5/23/2017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81800" y="381000"/>
            <a:ext cx="1905000" cy="5486400"/>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381000"/>
            <a:ext cx="6248400" cy="5486400"/>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5/23/2017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67494"/>
            <a:ext cx="8229600" cy="1399032"/>
          </a:xfrm>
        </p:spPr>
        <p:txBody>
          <a:bodyPr/>
          <a:lstStyle/>
          <a:p>
            <a:r>
              <a:rPr kumimoji="0" lang="en-US" smtClean="0"/>
              <a:t>Click to edit Master title style</a:t>
            </a:r>
            <a:endParaRPr kumimoji="0" lang="en-US"/>
          </a:p>
        </p:txBody>
      </p:sp>
      <p:sp>
        <p:nvSpPr>
          <p:cNvPr id="3" name="Content Placeholder 2"/>
          <p:cNvSpPr>
            <a:spLocks noGrp="1"/>
          </p:cNvSpPr>
          <p:nvPr>
            <p:ph idx="1"/>
          </p:nvPr>
        </p:nvSpPr>
        <p:spPr>
          <a:xfrm>
            <a:off x="457200" y="1882808"/>
            <a:ext cx="8229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a:xfrm>
            <a:off x="4791456" y="6480048"/>
            <a:ext cx="2133600" cy="301752"/>
          </a:xfrm>
        </p:spPr>
        <p:txBody>
          <a:bodyPr/>
          <a:lstStyle/>
          <a:p>
            <a:fld id="{1D8BD707-D9CF-40AE-B4C6-C98DA3205C09}" type="datetimeFigureOut">
              <a:rPr lang="en-US" smtClean="0"/>
              <a:pPr/>
              <a:t>5/23/2017</a:t>
            </a:fld>
            <a:endParaRPr lang="en-US" dirty="0"/>
          </a:p>
        </p:txBody>
      </p:sp>
      <p:sp>
        <p:nvSpPr>
          <p:cNvPr id="5" name="Footer Placeholder 4"/>
          <p:cNvSpPr>
            <a:spLocks noGrp="1"/>
          </p:cNvSpPr>
          <p:nvPr>
            <p:ph type="ftr" sz="quarter" idx="11"/>
          </p:nvPr>
        </p:nvSpPr>
        <p:spPr>
          <a:xfrm>
            <a:off x="457200" y="6480969"/>
            <a:ext cx="4260056" cy="300831"/>
          </a:xfrm>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1"/>
      </p:bgRef>
    </p:bg>
    <p:spTree>
      <p:nvGrpSpPr>
        <p:cNvPr id="1" name=""/>
        <p:cNvGrpSpPr/>
        <p:nvPr/>
      </p:nvGrpSpPr>
      <p:grpSpPr>
        <a:xfrm>
          <a:off x="0" y="0"/>
          <a:ext cx="0" cy="0"/>
          <a:chOff x="0" y="0"/>
          <a:chExt cx="0" cy="0"/>
        </a:xfrm>
      </p:grpSpPr>
      <p:sp>
        <p:nvSpPr>
          <p:cNvPr id="9" name="Right Triangle 8"/>
          <p:cNvSpPr/>
          <p:nvPr/>
        </p:nvSpPr>
        <p:spPr>
          <a:xfrm flipV="1">
            <a:off x="7034" y="7034"/>
            <a:ext cx="9129932" cy="6836899"/>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algn="ctr" defTabSz="914400" rtl="0" eaLnBrk="1" latinLnBrk="0" hangingPunct="1"/>
            <a:endParaRPr kumimoji="0" lang="en-US" sz="1800" kern="1200" dirty="0">
              <a:solidFill>
                <a:schemeClr val="lt1"/>
              </a:solidFill>
              <a:latin typeface="+mn-lt"/>
              <a:ea typeface="+mn-ea"/>
              <a:cs typeface="+mn-cs"/>
            </a:endParaRPr>
          </a:p>
        </p:txBody>
      </p:sp>
      <p:sp>
        <p:nvSpPr>
          <p:cNvPr id="8" name="Isosceles Triangle 7"/>
          <p:cNvSpPr/>
          <p:nvPr/>
        </p:nvSpPr>
        <p:spPr>
          <a:xfrm rot="5400000" flipV="1">
            <a:off x="7554353" y="309490"/>
            <a:ext cx="1892949" cy="1294228"/>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4" name="Date Placeholder 3"/>
          <p:cNvSpPr>
            <a:spLocks noGrp="1"/>
          </p:cNvSpPr>
          <p:nvPr>
            <p:ph type="dt" sz="half" idx="10"/>
          </p:nvPr>
        </p:nvSpPr>
        <p:spPr>
          <a:xfrm>
            <a:off x="6955632" y="6477000"/>
            <a:ext cx="2133600" cy="304800"/>
          </a:xfrm>
        </p:spPr>
        <p:txBody>
          <a:bodyPr/>
          <a:lstStyle/>
          <a:p>
            <a:fld id="{1D8BD707-D9CF-40AE-B4C6-C98DA3205C09}" type="datetimeFigureOut">
              <a:rPr lang="en-US" smtClean="0"/>
              <a:pPr/>
              <a:t>5/23/2017</a:t>
            </a:fld>
            <a:endParaRPr lang="en-US" dirty="0"/>
          </a:p>
        </p:txBody>
      </p:sp>
      <p:sp>
        <p:nvSpPr>
          <p:cNvPr id="5" name="Footer Placeholder 4"/>
          <p:cNvSpPr>
            <a:spLocks noGrp="1"/>
          </p:cNvSpPr>
          <p:nvPr>
            <p:ph type="ftr" sz="quarter" idx="11"/>
          </p:nvPr>
        </p:nvSpPr>
        <p:spPr>
          <a:xfrm>
            <a:off x="2619376" y="6480969"/>
            <a:ext cx="4260056" cy="300831"/>
          </a:xfrm>
        </p:spPr>
        <p:txBody>
          <a:bodyPr/>
          <a:lstStyle/>
          <a:p>
            <a:endParaRPr lang="en-US" dirty="0"/>
          </a:p>
        </p:txBody>
      </p:sp>
      <p:sp>
        <p:nvSpPr>
          <p:cNvPr id="6" name="Slide Number Placeholder 5"/>
          <p:cNvSpPr>
            <a:spLocks noGrp="1"/>
          </p:cNvSpPr>
          <p:nvPr>
            <p:ph type="sldNum" sz="quarter" idx="12"/>
          </p:nvPr>
        </p:nvSpPr>
        <p:spPr>
          <a:xfrm>
            <a:off x="8451056" y="809624"/>
            <a:ext cx="502920" cy="300831"/>
          </a:xfrm>
        </p:spPr>
        <p:txBody>
          <a:bodyPr/>
          <a:lstStyle/>
          <a:p>
            <a:fld id="{B6F15528-21DE-4FAA-801E-634DDDAF4B2B}" type="slidenum">
              <a:rPr lang="en-US" smtClean="0"/>
              <a:pPr/>
              <a:t>‹#›</a:t>
            </a:fld>
            <a:endParaRPr lang="en-US" dirty="0"/>
          </a:p>
        </p:txBody>
      </p:sp>
      <p:cxnSp>
        <p:nvCxnSpPr>
          <p:cNvPr id="11" name="Straight Connector 10"/>
          <p:cNvCxnSpPr/>
          <p:nvPr/>
        </p:nvCxnSpPr>
        <p:spPr>
          <a:xfrm rot="10800000">
            <a:off x="6468794" y="9381"/>
            <a:ext cx="2672861" cy="1900210"/>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V="1">
            <a:off x="0" y="7034"/>
            <a:ext cx="9136966" cy="6843933"/>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 name="Title 1"/>
          <p:cNvSpPr>
            <a:spLocks noGrp="1"/>
          </p:cNvSpPr>
          <p:nvPr>
            <p:ph type="title"/>
          </p:nvPr>
        </p:nvSpPr>
        <p:spPr>
          <a:xfrm>
            <a:off x="381000" y="271464"/>
            <a:ext cx="7239000" cy="1362075"/>
          </a:xfrm>
        </p:spPr>
        <p:txBody>
          <a:bodyPr anchor="ctr"/>
          <a:lstStyle>
            <a:lvl1pPr marL="0" algn="l">
              <a:buNone/>
              <a:defRPr sz="3600" b="1" cap="none"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381000" y="1633536"/>
            <a:ext cx="3886200" cy="2286000"/>
          </a:xfrm>
        </p:spPr>
        <p:txBody>
          <a:bodyPr anchor="t"/>
          <a:lstStyle>
            <a:lvl1pPr marL="54864" indent="0" algn="l">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lgn="l">
              <a:defRPr/>
            </a:lvl1p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722437"/>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722437"/>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4791456" y="6480969"/>
            <a:ext cx="2133600" cy="301752"/>
          </a:xfrm>
        </p:spPr>
        <p:txBody>
          <a:bodyPr/>
          <a:lstStyle/>
          <a:p>
            <a:fld id="{1D8BD707-D9CF-40AE-B4C6-C98DA3205C09}" type="datetimeFigureOut">
              <a:rPr lang="en-US" smtClean="0"/>
              <a:pPr/>
              <a:t>5/23/2017</a:t>
            </a:fld>
            <a:endParaRPr lang="en-US" dirty="0"/>
          </a:p>
        </p:txBody>
      </p:sp>
      <p:sp>
        <p:nvSpPr>
          <p:cNvPr id="6" name="Footer Placeholder 5"/>
          <p:cNvSpPr>
            <a:spLocks noGrp="1"/>
          </p:cNvSpPr>
          <p:nvPr>
            <p:ph type="ftr" sz="quarter" idx="11"/>
          </p:nvPr>
        </p:nvSpPr>
        <p:spPr>
          <a:xfrm>
            <a:off x="457200" y="6480969"/>
            <a:ext cx="4260056" cy="301752"/>
          </a:xfrm>
        </p:spPr>
        <p:txBody>
          <a:bodyPr/>
          <a:lstStyle/>
          <a:p>
            <a:endParaRPr lang="en-US" dirty="0"/>
          </a:p>
        </p:txBody>
      </p:sp>
      <p:sp>
        <p:nvSpPr>
          <p:cNvPr id="7" name="Slide Number Placeholder 6"/>
          <p:cNvSpPr>
            <a:spLocks noGrp="1"/>
          </p:cNvSpPr>
          <p:nvPr>
            <p:ph type="sldNum" sz="quarter" idx="12"/>
          </p:nvPr>
        </p:nvSpPr>
        <p:spPr>
          <a:xfrm>
            <a:off x="7589520" y="6480969"/>
            <a:ext cx="502920" cy="301752"/>
          </a:xfrm>
        </p:spPr>
        <p:txBody>
          <a:bodyPr/>
          <a:lstStyle/>
          <a:p>
            <a:fld id="{B6F15528-21DE-4FAA-801E-634DDDAF4B2B}"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48198" y="290732"/>
            <a:ext cx="1066800" cy="6153912"/>
          </a:xfrm>
        </p:spPr>
        <p:txBody>
          <a:bodyPr vert="vert270" anchor="b"/>
          <a:lstStyle>
            <a:lvl1pPr marL="0" algn="ctr">
              <a:defRPr sz="3300" b="1">
                <a:ln w="6350">
                  <a:solidFill>
                    <a:schemeClr val="tx1"/>
                  </a:solidFill>
                </a:ln>
                <a:solidFill>
                  <a:schemeClr val="tx1"/>
                </a:solidFill>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365006" y="290732"/>
            <a:ext cx="581024"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1365006" y="3427124"/>
            <a:ext cx="581024"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2022230" y="290732"/>
            <a:ext cx="6858000" cy="3017520"/>
          </a:xfrm>
        </p:spPr>
        <p:txBody>
          <a:bodyPr/>
          <a:lstStyle>
            <a:lvl1pPr algn="l">
              <a:defRPr sz="2400"/>
            </a:lvl1pPr>
            <a:lvl2pPr algn="l">
              <a:defRPr sz="2000"/>
            </a:lvl2pPr>
            <a:lvl3pPr algn="l">
              <a:defRPr sz="1800"/>
            </a:lvl3pPr>
            <a:lvl4pPr algn="l">
              <a:defRPr sz="1600"/>
            </a:lvl4pPr>
            <a:lvl5pPr algn="l">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2022230" y="3427124"/>
            <a:ext cx="6858000" cy="3017520"/>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a:xfrm>
            <a:off x="4791456" y="6480969"/>
            <a:ext cx="2130552" cy="301752"/>
          </a:xfrm>
        </p:spPr>
        <p:txBody>
          <a:bodyPr/>
          <a:lstStyle/>
          <a:p>
            <a:fld id="{1D8BD707-D9CF-40AE-B4C6-C98DA3205C09}" type="datetimeFigureOut">
              <a:rPr lang="en-US" smtClean="0"/>
              <a:pPr/>
              <a:t>5/23/2017</a:t>
            </a:fld>
            <a:endParaRPr lang="en-US" dirty="0"/>
          </a:p>
        </p:txBody>
      </p:sp>
      <p:sp>
        <p:nvSpPr>
          <p:cNvPr id="8" name="Footer Placeholder 7"/>
          <p:cNvSpPr>
            <a:spLocks noGrp="1"/>
          </p:cNvSpPr>
          <p:nvPr>
            <p:ph type="ftr" sz="quarter" idx="11"/>
          </p:nvPr>
        </p:nvSpPr>
        <p:spPr>
          <a:xfrm>
            <a:off x="457200" y="6480969"/>
            <a:ext cx="4261104" cy="301752"/>
          </a:xfrm>
        </p:spPr>
        <p:txBody>
          <a:bodyPr/>
          <a:lstStyle/>
          <a:p>
            <a:endParaRPr lang="en-US" dirty="0"/>
          </a:p>
        </p:txBody>
      </p:sp>
      <p:sp>
        <p:nvSpPr>
          <p:cNvPr id="9" name="Slide Number Placeholder 8"/>
          <p:cNvSpPr>
            <a:spLocks noGrp="1"/>
          </p:cNvSpPr>
          <p:nvPr>
            <p:ph type="sldNum" sz="quarter" idx="12"/>
          </p:nvPr>
        </p:nvSpPr>
        <p:spPr>
          <a:xfrm>
            <a:off x="7589520" y="6483096"/>
            <a:ext cx="502920" cy="301752"/>
          </a:xfrm>
        </p:spPr>
        <p:txBody>
          <a:bodyPr/>
          <a:lstStyle>
            <a:lvl1pPr algn="ctr">
              <a:defRPr/>
            </a:lvl1pPr>
          </a:lstStyle>
          <a:p>
            <a:fld id="{B6F15528-21DE-4FAA-801E-634DDDAF4B2B}" type="slidenum">
              <a:rPr lang="en-US" smtClean="0"/>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b="0"/>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1D8BD707-D9CF-40AE-B4C6-C98DA3205C09}" type="datetimeFigureOut">
              <a:rPr lang="en-US" smtClean="0"/>
              <a:pPr/>
              <a:t>5/23/2017</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791456" y="6480969"/>
            <a:ext cx="2133600" cy="301752"/>
          </a:xfrm>
        </p:spPr>
        <p:txBody>
          <a:bodyPr/>
          <a:lstStyle/>
          <a:p>
            <a:fld id="{1D8BD707-D9CF-40AE-B4C6-C98DA3205C09}" type="datetimeFigureOut">
              <a:rPr lang="en-US" smtClean="0"/>
              <a:pPr/>
              <a:t>5/23/2017</a:t>
            </a:fld>
            <a:endParaRPr lang="en-US" dirty="0"/>
          </a:p>
        </p:txBody>
      </p:sp>
      <p:sp>
        <p:nvSpPr>
          <p:cNvPr id="3" name="Footer Placeholder 2"/>
          <p:cNvSpPr>
            <a:spLocks noGrp="1"/>
          </p:cNvSpPr>
          <p:nvPr>
            <p:ph type="ftr" sz="quarter" idx="11"/>
          </p:nvPr>
        </p:nvSpPr>
        <p:spPr>
          <a:xfrm>
            <a:off x="457200" y="6481890"/>
            <a:ext cx="4260056" cy="300831"/>
          </a:xfrm>
        </p:spPr>
        <p:txBody>
          <a:bodyPr/>
          <a:lstStyle/>
          <a:p>
            <a:endParaRPr lang="en-US" dirty="0"/>
          </a:p>
        </p:txBody>
      </p:sp>
      <p:sp>
        <p:nvSpPr>
          <p:cNvPr id="4" name="Slide Number Placeholder 3"/>
          <p:cNvSpPr>
            <a:spLocks noGrp="1"/>
          </p:cNvSpPr>
          <p:nvPr>
            <p:ph type="sldNum" sz="quarter" idx="12"/>
          </p:nvPr>
        </p:nvSpPr>
        <p:spPr>
          <a:xfrm>
            <a:off x="7589520" y="6480969"/>
            <a:ext cx="502920" cy="301752"/>
          </a:xfrm>
        </p:spPr>
        <p:txBody>
          <a:bodyPr/>
          <a:lstStyle/>
          <a:p>
            <a:fld id="{B6F15528-21DE-4FAA-801E-634DDDAF4B2B}"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19456" y="367664"/>
            <a:ext cx="914400" cy="5943600"/>
          </a:xfrm>
        </p:spPr>
        <p:txBody>
          <a:bodyPr vert="vert270" anchor="b"/>
          <a:lstStyle>
            <a:lvl1pPr marL="0" marR="18288" algn="r">
              <a:spcBef>
                <a:spcPts val="0"/>
              </a:spcBef>
              <a:buNone/>
              <a:defRPr sz="2900" b="0" cap="all" baseline="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1135856" y="367664"/>
            <a:ext cx="2438400" cy="5943600"/>
          </a:xfrm>
        </p:spPr>
        <p:txBody>
          <a:bodyPr anchor="t"/>
          <a:lstStyle>
            <a:lvl1pPr marL="0" indent="0">
              <a:spcBef>
                <a:spcPts val="0"/>
              </a:spcBef>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651250" y="320040"/>
            <a:ext cx="5276088" cy="5989320"/>
          </a:xfrm>
        </p:spPr>
        <p:txBody>
          <a:bodyPr/>
          <a:lstStyle>
            <a:lvl1pPr>
              <a:spcBef>
                <a:spcPts val="0"/>
              </a:spcBef>
              <a:defRPr sz="3000"/>
            </a:lvl1pPr>
            <a:lvl2pPr>
              <a:defRPr sz="2600"/>
            </a:lvl2pPr>
            <a:lvl3pPr>
              <a:defRPr sz="2400"/>
            </a:lvl3pPr>
            <a:lvl4pPr>
              <a:defRPr sz="2000"/>
            </a:lvl4pPr>
            <a:lvl5pPr>
              <a:defRPr sz="20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278976" y="6556248"/>
            <a:ext cx="2133600" cy="301752"/>
          </a:xfrm>
        </p:spPr>
        <p:txBody>
          <a:bodyPr/>
          <a:lstStyle>
            <a:lvl1pPr>
              <a:defRPr sz="900"/>
            </a:lvl1pPr>
          </a:lstStyle>
          <a:p>
            <a:fld id="{1D8BD707-D9CF-40AE-B4C6-C98DA3205C09}" type="datetimeFigureOut">
              <a:rPr lang="en-US" smtClean="0"/>
              <a:pPr/>
              <a:t>5/23/2017</a:t>
            </a:fld>
            <a:endParaRPr lang="en-US" dirty="0"/>
          </a:p>
        </p:txBody>
      </p:sp>
      <p:sp>
        <p:nvSpPr>
          <p:cNvPr id="6" name="Footer Placeholder 5"/>
          <p:cNvSpPr>
            <a:spLocks noGrp="1"/>
          </p:cNvSpPr>
          <p:nvPr>
            <p:ph type="ftr" sz="quarter" idx="11"/>
          </p:nvPr>
        </p:nvSpPr>
        <p:spPr>
          <a:xfrm>
            <a:off x="1135856" y="6556248"/>
            <a:ext cx="5143120" cy="301752"/>
          </a:xfrm>
        </p:spPr>
        <p:txBody>
          <a:bodyPr/>
          <a:lstStyle>
            <a:lvl1pPr>
              <a:defRPr sz="900"/>
            </a:lvl1pPr>
          </a:lstStyle>
          <a:p>
            <a:endParaRPr lang="en-US" dirty="0"/>
          </a:p>
        </p:txBody>
      </p:sp>
      <p:sp>
        <p:nvSpPr>
          <p:cNvPr id="7" name="Slide Number Placeholder 6"/>
          <p:cNvSpPr>
            <a:spLocks noGrp="1"/>
          </p:cNvSpPr>
          <p:nvPr>
            <p:ph type="sldNum" sz="quarter" idx="12"/>
          </p:nvPr>
        </p:nvSpPr>
        <p:spPr>
          <a:xfrm>
            <a:off x="8410576" y="6556248"/>
            <a:ext cx="502920" cy="301752"/>
          </a:xfrm>
        </p:spPr>
        <p:txBody>
          <a:bodyPr/>
          <a:lstStyle>
            <a:lvl1pPr>
              <a:defRPr sz="900"/>
            </a:lvl1pPr>
          </a:lstStyle>
          <a:p>
            <a:fld id="{B6F15528-21DE-4FAA-801E-634DDDAF4B2B}" type="slidenum">
              <a:rPr lang="en-US" smtClean="0"/>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19456" y="150896"/>
            <a:ext cx="914400" cy="6400800"/>
          </a:xfrm>
        </p:spPr>
        <p:txBody>
          <a:bodyPr vert="vert270" anchor="b"/>
          <a:lstStyle>
            <a:lvl1pPr marL="0" algn="l">
              <a:buNone/>
              <a:defRPr sz="3000" b="0" cap="all" baseline="0"/>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138237" y="373966"/>
            <a:ext cx="7333488" cy="5486400"/>
          </a:xfrm>
          <a:solidFill>
            <a:schemeClr val="bg2">
              <a:shade val="50000"/>
            </a:schemeClr>
          </a:solidFill>
        </p:spPr>
        <p:txBody>
          <a:bodyPr/>
          <a:lstStyle>
            <a:lvl1pPr marL="0" indent="0">
              <a:buNone/>
              <a:defRPr sz="3200"/>
            </a:lvl1pPr>
          </a:lstStyle>
          <a:p>
            <a:r>
              <a:rPr kumimoji="0" lang="en-US" dirty="0" smtClean="0"/>
              <a:t>Click icon to add picture</a:t>
            </a:r>
            <a:endParaRPr kumimoji="0" lang="en-US" dirty="0"/>
          </a:p>
        </p:txBody>
      </p:sp>
      <p:sp>
        <p:nvSpPr>
          <p:cNvPr id="4" name="Text Placeholder 3"/>
          <p:cNvSpPr>
            <a:spLocks noGrp="1"/>
          </p:cNvSpPr>
          <p:nvPr>
            <p:ph type="body" sz="half" idx="2"/>
          </p:nvPr>
        </p:nvSpPr>
        <p:spPr>
          <a:xfrm>
            <a:off x="1143000" y="5867400"/>
            <a:ext cx="7333488" cy="685800"/>
          </a:xfrm>
          <a:solidFill>
            <a:schemeClr val="accent1">
              <a:alpha val="15000"/>
            </a:schemeClr>
          </a:solidFill>
          <a:ln>
            <a:solidFill>
              <a:schemeClr val="accent1"/>
            </a:solidFill>
            <a:miter lim="800000"/>
          </a:ln>
        </p:spPr>
        <p:txBody>
          <a:bodyPr/>
          <a:lstStyle>
            <a:lvl1pPr marL="0" indent="0">
              <a:spcBef>
                <a:spcPts val="0"/>
              </a:spcBef>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a:xfrm>
            <a:off x="6108192" y="6556248"/>
            <a:ext cx="2103120" cy="301752"/>
          </a:xfrm>
        </p:spPr>
        <p:txBody>
          <a:bodyPr/>
          <a:lstStyle>
            <a:lvl1pPr>
              <a:defRPr sz="900"/>
            </a:lvl1pPr>
          </a:lstStyle>
          <a:p>
            <a:fld id="{1D8BD707-D9CF-40AE-B4C6-C98DA3205C09}" type="datetimeFigureOut">
              <a:rPr lang="en-US" smtClean="0"/>
              <a:pPr/>
              <a:t>5/23/2017</a:t>
            </a:fld>
            <a:endParaRPr lang="en-US" dirty="0"/>
          </a:p>
        </p:txBody>
      </p:sp>
      <p:sp>
        <p:nvSpPr>
          <p:cNvPr id="6" name="Footer Placeholder 5"/>
          <p:cNvSpPr>
            <a:spLocks noGrp="1"/>
          </p:cNvSpPr>
          <p:nvPr>
            <p:ph type="ftr" sz="quarter" idx="11"/>
          </p:nvPr>
        </p:nvSpPr>
        <p:spPr>
          <a:xfrm>
            <a:off x="1170432" y="6557169"/>
            <a:ext cx="4948072" cy="301752"/>
          </a:xfrm>
        </p:spPr>
        <p:txBody>
          <a:bodyPr/>
          <a:lstStyle>
            <a:lvl1pPr>
              <a:defRPr sz="900"/>
            </a:lvl1pPr>
          </a:lstStyle>
          <a:p>
            <a:endParaRPr lang="en-US" dirty="0"/>
          </a:p>
        </p:txBody>
      </p:sp>
      <p:sp>
        <p:nvSpPr>
          <p:cNvPr id="7" name="Slide Number Placeholder 6"/>
          <p:cNvSpPr>
            <a:spLocks noGrp="1"/>
          </p:cNvSpPr>
          <p:nvPr>
            <p:ph type="sldNum" sz="quarter" idx="12"/>
          </p:nvPr>
        </p:nvSpPr>
        <p:spPr>
          <a:xfrm>
            <a:off x="8217192" y="6556248"/>
            <a:ext cx="365760" cy="301752"/>
          </a:xfrm>
        </p:spPr>
        <p:txBody>
          <a:bodyPr/>
          <a:lstStyle>
            <a:lvl1pPr algn="ctr">
              <a:defRPr sz="900"/>
            </a:lvl1pPr>
          </a:lstStyle>
          <a:p>
            <a:fld id="{B6F15528-21DE-4FAA-801E-634DDDAF4B2B}" type="slidenum">
              <a:rPr lang="en-US" smtClean="0"/>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11" name="Right Triangle 10"/>
          <p:cNvSpPr/>
          <p:nvPr/>
        </p:nvSpPr>
        <p:spPr>
          <a:xfrm>
            <a:off x="7034" y="14068"/>
            <a:ext cx="9129932" cy="6836899"/>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cxnSp>
        <p:nvCxnSpPr>
          <p:cNvPr id="8" name="Straight Connector 7"/>
          <p:cNvCxnSpPr/>
          <p:nvPr/>
        </p:nvCxnSpPr>
        <p:spPr>
          <a:xfrm>
            <a:off x="0" y="7034"/>
            <a:ext cx="9136966" cy="6843933"/>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rot="10800000" flipV="1">
            <a:off x="6468794" y="4948410"/>
            <a:ext cx="2672861" cy="1900210"/>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2" name="Title Placeholder 21"/>
          <p:cNvSpPr>
            <a:spLocks noGrp="1"/>
          </p:cNvSpPr>
          <p:nvPr>
            <p:ph type="title"/>
          </p:nvPr>
        </p:nvSpPr>
        <p:spPr>
          <a:xfrm>
            <a:off x="457200" y="267494"/>
            <a:ext cx="8229600" cy="1399032"/>
          </a:xfrm>
          <a:prstGeom prst="rect">
            <a:avLst/>
          </a:prstGeom>
        </p:spPr>
        <p:txBody>
          <a:bodyPr vert="horz" anchor="ctr">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882808"/>
            <a:ext cx="8229600" cy="4572000"/>
          </a:xfrm>
          <a:prstGeom prst="rect">
            <a:avLst/>
          </a:prstGeom>
        </p:spPr>
        <p:txBody>
          <a:bodyPr vert="horz" anchor="t">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4791456" y="6480969"/>
            <a:ext cx="2133600" cy="301752"/>
          </a:xfrm>
          <a:prstGeom prst="rect">
            <a:avLst/>
          </a:prstGeom>
        </p:spPr>
        <p:txBody>
          <a:bodyPr vert="horz" anchor="b"/>
          <a:lstStyle>
            <a:lvl1pPr algn="l" eaLnBrk="1" latinLnBrk="0" hangingPunct="1">
              <a:defRPr kumimoji="0" sz="1000" b="0">
                <a:solidFill>
                  <a:schemeClr val="tx1"/>
                </a:solidFill>
              </a:defRPr>
            </a:lvl1pPr>
          </a:lstStyle>
          <a:p>
            <a:fld id="{1D8BD707-D9CF-40AE-B4C6-C98DA3205C09}" type="datetimeFigureOut">
              <a:rPr lang="en-US" smtClean="0"/>
              <a:pPr/>
              <a:t>5/23/2017</a:t>
            </a:fld>
            <a:endParaRPr lang="en-US" dirty="0"/>
          </a:p>
        </p:txBody>
      </p:sp>
      <p:sp>
        <p:nvSpPr>
          <p:cNvPr id="3" name="Footer Placeholder 2"/>
          <p:cNvSpPr>
            <a:spLocks noGrp="1"/>
          </p:cNvSpPr>
          <p:nvPr>
            <p:ph type="ftr" sz="quarter" idx="3"/>
          </p:nvPr>
        </p:nvSpPr>
        <p:spPr>
          <a:xfrm>
            <a:off x="457200" y="6481890"/>
            <a:ext cx="4260056" cy="300831"/>
          </a:xfrm>
          <a:prstGeom prst="rect">
            <a:avLst/>
          </a:prstGeom>
        </p:spPr>
        <p:txBody>
          <a:bodyPr vert="horz" anchor="b"/>
          <a:lstStyle>
            <a:lvl1pPr algn="r" eaLnBrk="1" latinLnBrk="0" hangingPunct="1">
              <a:defRPr kumimoji="0" sz="1000">
                <a:solidFill>
                  <a:schemeClr val="tx1"/>
                </a:solidFill>
              </a:defRPr>
            </a:lvl1pPr>
          </a:lstStyle>
          <a:p>
            <a:endParaRPr lang="en-US" dirty="0"/>
          </a:p>
        </p:txBody>
      </p:sp>
      <p:sp>
        <p:nvSpPr>
          <p:cNvPr id="23" name="Slide Number Placeholder 22"/>
          <p:cNvSpPr>
            <a:spLocks noGrp="1"/>
          </p:cNvSpPr>
          <p:nvPr>
            <p:ph type="sldNum" sz="quarter" idx="4"/>
          </p:nvPr>
        </p:nvSpPr>
        <p:spPr>
          <a:xfrm>
            <a:off x="7589520" y="6480969"/>
            <a:ext cx="502920" cy="301752"/>
          </a:xfrm>
          <a:prstGeom prst="rect">
            <a:avLst/>
          </a:prstGeom>
        </p:spPr>
        <p:txBody>
          <a:bodyPr vert="horz" anchor="b"/>
          <a:lstStyle>
            <a:lvl1pPr algn="ctr" eaLnBrk="1" latinLnBrk="0" hangingPunct="1">
              <a:defRPr kumimoji="0" sz="1200">
                <a:solidFill>
                  <a:schemeClr val="tx1"/>
                </a:solidFill>
              </a:defRPr>
            </a:lvl1pPr>
          </a:lstStyle>
          <a:p>
            <a:fld id="{B6F15528-21DE-4FAA-801E-634DDDAF4B2B}" type="slidenum">
              <a:rPr lang="en-US" smtClean="0"/>
              <a:pPr/>
              <a:t>‹#›</a:t>
            </a:fld>
            <a:endParaRPr lang="en-US" dirty="0"/>
          </a:p>
        </p:txBody>
      </p:sp>
    </p:spTree>
  </p:cSld>
  <p:clrMap bg1="dk1" tx1="lt1" bg2="dk2" tx2="lt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marL="484632" algn="l" rtl="0" eaLnBrk="1" latinLnBrk="0" hangingPunct="1">
        <a:spcBef>
          <a:spcPct val="0"/>
        </a:spcBef>
        <a:buNone/>
        <a:defRPr kumimoji="0" sz="4200" kern="1200">
          <a:ln w="6350">
            <a:solidFill>
              <a:schemeClr val="accent1">
                <a:shade val="43000"/>
              </a:schemeClr>
            </a:solidFill>
          </a:ln>
          <a:solidFill>
            <a:schemeClr val="accent1">
              <a:tint val="83000"/>
              <a:satMod val="150000"/>
            </a:schemeClr>
          </a:solidFill>
          <a:effectLst>
            <a:outerShdw blurRad="26000" dist="26000" dir="14500000" algn="tl" rotWithShape="0">
              <a:srgbClr val="000000">
                <a:alpha val="40000"/>
              </a:srgbClr>
            </a:outerShdw>
          </a:effectLst>
          <a:latin typeface="+mj-lt"/>
          <a:ea typeface="+mj-ea"/>
          <a:cs typeface="+mj-cs"/>
        </a:defRPr>
      </a:lvl1pPr>
    </p:titleStyle>
    <p:bodyStyle>
      <a:lvl1pPr marL="448056" indent="-384048" algn="l" rtl="0" eaLnBrk="1" latinLnBrk="0" hangingPunct="1">
        <a:spcBef>
          <a:spcPct val="20000"/>
        </a:spcBef>
        <a:buClr>
          <a:schemeClr val="accent1"/>
        </a:buClr>
        <a:buSzPct val="80000"/>
        <a:buFont typeface="Wingdings 2"/>
        <a:buChar char=""/>
        <a:defRPr kumimoji="0" sz="3000" kern="1200">
          <a:solidFill>
            <a:schemeClr val="tx1"/>
          </a:solidFill>
          <a:latin typeface="+mn-lt"/>
          <a:ea typeface="+mn-ea"/>
          <a:cs typeface="+mn-cs"/>
        </a:defRPr>
      </a:lvl1pPr>
      <a:lvl2pPr marL="822960" indent="-285750" algn="l" rtl="0" eaLnBrk="1" latinLnBrk="0" hangingPunct="1">
        <a:spcBef>
          <a:spcPct val="20000"/>
        </a:spcBef>
        <a:buClr>
          <a:schemeClr val="accent1"/>
        </a:buClr>
        <a:buSzPct val="95000"/>
        <a:buFont typeface="Verdana"/>
        <a:buChar char="›"/>
        <a:defRPr kumimoji="0" sz="2600" kern="1200">
          <a:solidFill>
            <a:schemeClr val="tx1"/>
          </a:solidFill>
          <a:latin typeface="+mn-lt"/>
          <a:ea typeface="+mn-ea"/>
          <a:cs typeface="+mn-cs"/>
        </a:defRPr>
      </a:lvl2pPr>
      <a:lvl3pPr marL="1106424" indent="-228600" algn="l" rtl="0" eaLnBrk="1" latinLnBrk="0" hangingPunct="1">
        <a:spcBef>
          <a:spcPct val="20000"/>
        </a:spcBef>
        <a:buClr>
          <a:schemeClr val="accent1"/>
        </a:buClr>
        <a:buFont typeface="Wingdings 2"/>
        <a:buChar char=""/>
        <a:defRPr kumimoji="0" sz="2400" kern="1200">
          <a:solidFill>
            <a:schemeClr val="tx1"/>
          </a:solidFill>
          <a:latin typeface="+mn-lt"/>
          <a:ea typeface="+mn-ea"/>
          <a:cs typeface="+mn-cs"/>
        </a:defRPr>
      </a:lvl3pPr>
      <a:lvl4pPr marL="1371600" indent="-210312" algn="l" rtl="0" eaLnBrk="1" latinLnBrk="0" hangingPunct="1">
        <a:spcBef>
          <a:spcPct val="20000"/>
        </a:spcBef>
        <a:buClr>
          <a:schemeClr val="accent1"/>
        </a:buClr>
        <a:buFont typeface="Wingdings 2"/>
        <a:buChar char=""/>
        <a:defRPr kumimoji="0" sz="2000" kern="1200">
          <a:solidFill>
            <a:schemeClr val="tx1"/>
          </a:solidFill>
          <a:latin typeface="+mn-lt"/>
          <a:ea typeface="+mn-ea"/>
          <a:cs typeface="+mn-cs"/>
        </a:defRPr>
      </a:lvl4pPr>
      <a:lvl5pPr marL="1600200" indent="-210312" algn="l" rtl="0" eaLnBrk="1" latinLnBrk="0" hangingPunct="1">
        <a:spcBef>
          <a:spcPct val="20000"/>
        </a:spcBef>
        <a:buClr>
          <a:schemeClr val="accent1">
            <a:tint val="75000"/>
          </a:schemeClr>
        </a:buClr>
        <a:buFont typeface="Wingdings 2"/>
        <a:buChar char=""/>
        <a:defRPr kumimoji="0" sz="1900" kern="1200">
          <a:solidFill>
            <a:schemeClr val="tx1"/>
          </a:solidFill>
          <a:latin typeface="+mn-lt"/>
          <a:ea typeface="+mn-ea"/>
          <a:cs typeface="+mn-cs"/>
        </a:defRPr>
      </a:lvl5pPr>
      <a:lvl6pPr marL="1828800" indent="-210312" algn="l" rtl="0" eaLnBrk="1" latinLnBrk="0" hangingPunct="1">
        <a:spcBef>
          <a:spcPct val="20000"/>
        </a:spcBef>
        <a:buClr>
          <a:schemeClr val="accent1">
            <a:tint val="75000"/>
          </a:schemeClr>
        </a:buClr>
        <a:buFont typeface="Wingdings 2"/>
        <a:buChar char=""/>
        <a:defRPr kumimoji="0" sz="1800" kern="1200">
          <a:solidFill>
            <a:schemeClr val="tx1"/>
          </a:solidFill>
          <a:latin typeface="+mn-lt"/>
          <a:ea typeface="+mn-ea"/>
          <a:cs typeface="+mn-cs"/>
        </a:defRPr>
      </a:lvl6pPr>
      <a:lvl7pPr marL="2084832" indent="-210312"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7pPr>
      <a:lvl8pPr marL="2286000" indent="-182880"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8pPr>
      <a:lvl9pPr marL="2514600" indent="-182880"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990600"/>
            <a:ext cx="7772400" cy="2609851"/>
          </a:xfrm>
        </p:spPr>
        <p:txBody>
          <a:bodyPr>
            <a:normAutofit fontScale="90000"/>
          </a:bodyPr>
          <a:lstStyle/>
          <a:p>
            <a:pPr algn="ctr"/>
            <a:r>
              <a:rPr lang="en-US" dirty="0">
                <a:latin typeface="Arial Rounded MT Bold" panose="020F0704030504030204" pitchFamily="34" charset="0"/>
              </a:rPr>
              <a:t>What Teachers Can Do </a:t>
            </a:r>
            <a:r>
              <a:rPr lang="en-US" dirty="0" smtClean="0">
                <a:latin typeface="Arial Rounded MT Bold" panose="020F0704030504030204" pitchFamily="34" charset="0"/>
              </a:rPr>
              <a:t/>
            </a:r>
            <a:br>
              <a:rPr lang="en-US" dirty="0" smtClean="0">
                <a:latin typeface="Arial Rounded MT Bold" panose="020F0704030504030204" pitchFamily="34" charset="0"/>
              </a:rPr>
            </a:br>
            <a:r>
              <a:rPr lang="en-US" dirty="0" smtClean="0">
                <a:latin typeface="Arial Rounded MT Bold" panose="020F0704030504030204" pitchFamily="34" charset="0"/>
              </a:rPr>
              <a:t>To Turn Around </a:t>
            </a:r>
            <a:br>
              <a:rPr lang="en-US" dirty="0" smtClean="0">
                <a:latin typeface="Arial Rounded MT Bold" panose="020F0704030504030204" pitchFamily="34" charset="0"/>
              </a:rPr>
            </a:br>
            <a:r>
              <a:rPr lang="en-US" dirty="0" smtClean="0">
                <a:latin typeface="Arial Rounded MT Bold" panose="020F0704030504030204" pitchFamily="34" charset="0"/>
              </a:rPr>
              <a:t>Underachieving Gifted Students </a:t>
            </a:r>
            <a:endParaRPr lang="en-US" dirty="0">
              <a:latin typeface="Arial Rounded MT Bold" panose="020F0704030504030204" pitchFamily="34" charset="0"/>
            </a:endParaRPr>
          </a:p>
        </p:txBody>
      </p:sp>
      <p:sp>
        <p:nvSpPr>
          <p:cNvPr id="4" name="Subtitle 3"/>
          <p:cNvSpPr>
            <a:spLocks noGrp="1"/>
          </p:cNvSpPr>
          <p:nvPr>
            <p:ph type="subTitle" idx="1"/>
          </p:nvPr>
        </p:nvSpPr>
        <p:spPr>
          <a:xfrm>
            <a:off x="685800" y="4419600"/>
            <a:ext cx="8062912" cy="1752600"/>
          </a:xfrm>
        </p:spPr>
        <p:txBody>
          <a:bodyPr/>
          <a:lstStyle/>
          <a:p>
            <a:r>
              <a:rPr lang="en-US" dirty="0" smtClean="0"/>
              <a:t>Marked Tree G.T</a:t>
            </a:r>
            <a:r>
              <a:rPr lang="en-US" dirty="0" smtClean="0"/>
              <a:t>. Program </a:t>
            </a:r>
            <a:endParaRPr lang="en-US" dirty="0"/>
          </a:p>
        </p:txBody>
      </p:sp>
    </p:spTree>
    <p:extLst>
      <p:ext uri="{BB962C8B-B14F-4D97-AF65-F5344CB8AC3E}">
        <p14:creationId xmlns:p14="http://schemas.microsoft.com/office/powerpoint/2010/main" val="65471171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1399032"/>
          </a:xfrm>
        </p:spPr>
        <p:txBody>
          <a:bodyPr>
            <a:normAutofit/>
          </a:bodyPr>
          <a:lstStyle/>
          <a:p>
            <a:pPr algn="ctr"/>
            <a:r>
              <a:rPr lang="en-US" dirty="0" smtClean="0"/>
              <a:t>Cycles of Success </a:t>
            </a:r>
            <a:br>
              <a:rPr lang="en-US" dirty="0" smtClean="0"/>
            </a:br>
            <a:r>
              <a:rPr lang="en-US" dirty="0" smtClean="0"/>
              <a:t>and Failure</a:t>
            </a:r>
            <a:endParaRPr lang="en-US" dirty="0"/>
          </a:p>
        </p:txBody>
      </p:sp>
      <p:sp>
        <p:nvSpPr>
          <p:cNvPr id="3" name="Content Placeholder 2"/>
          <p:cNvSpPr>
            <a:spLocks noGrp="1"/>
          </p:cNvSpPr>
          <p:nvPr>
            <p:ph idx="1"/>
          </p:nvPr>
        </p:nvSpPr>
        <p:spPr>
          <a:xfrm>
            <a:off x="457200" y="1752600"/>
            <a:ext cx="8229600" cy="4572000"/>
          </a:xfrm>
        </p:spPr>
        <p:txBody>
          <a:bodyPr>
            <a:normAutofit fontScale="70000" lnSpcReduction="20000"/>
          </a:bodyPr>
          <a:lstStyle/>
          <a:p>
            <a:r>
              <a:rPr lang="en-US" b="1" dirty="0" smtClean="0"/>
              <a:t>Achievers are in a success cycle</a:t>
            </a:r>
            <a:r>
              <a:rPr lang="en-US" dirty="0" smtClean="0"/>
              <a:t>.  </a:t>
            </a:r>
          </a:p>
          <a:p>
            <a:pPr lvl="1"/>
            <a:r>
              <a:rPr lang="en-US" sz="2400" dirty="0" smtClean="0"/>
              <a:t>Belief that they deserve success </a:t>
            </a:r>
            <a:r>
              <a:rPr lang="en-US" sz="2400" dirty="0" smtClean="0">
                <a:sym typeface="Wingdings" panose="05000000000000000000" pitchFamily="2" charset="2"/>
              </a:rPr>
              <a:t> </a:t>
            </a:r>
          </a:p>
          <a:p>
            <a:pPr marL="537210" lvl="1" indent="0">
              <a:buNone/>
            </a:pPr>
            <a:r>
              <a:rPr lang="en-US" sz="2400" dirty="0">
                <a:sym typeface="Wingdings" panose="05000000000000000000" pitchFamily="2" charset="2"/>
              </a:rPr>
              <a:t>	</a:t>
            </a:r>
            <a:r>
              <a:rPr lang="en-US" sz="2400" dirty="0" smtClean="0">
                <a:sym typeface="Wingdings" panose="05000000000000000000" pitchFamily="2" charset="2"/>
              </a:rPr>
              <a:t>	P</a:t>
            </a:r>
            <a:r>
              <a:rPr lang="en-US" sz="2400" dirty="0" smtClean="0"/>
              <a:t>ositive feelings about school and learning </a:t>
            </a:r>
          </a:p>
          <a:p>
            <a:pPr marL="537210" lvl="1" indent="0">
              <a:buNone/>
            </a:pPr>
            <a:r>
              <a:rPr lang="en-US" sz="2400" dirty="0">
                <a:sym typeface="Wingdings" panose="05000000000000000000" pitchFamily="2" charset="2"/>
              </a:rPr>
              <a:t>	</a:t>
            </a:r>
            <a:r>
              <a:rPr lang="en-US" sz="2400" dirty="0" smtClean="0">
                <a:sym typeface="Wingdings" panose="05000000000000000000" pitchFamily="2" charset="2"/>
              </a:rPr>
              <a:t>	Desire to achieve </a:t>
            </a:r>
          </a:p>
          <a:p>
            <a:pPr marL="537210" lvl="1" indent="0">
              <a:buNone/>
            </a:pPr>
            <a:r>
              <a:rPr lang="en-US" sz="2400" dirty="0">
                <a:sym typeface="Wingdings" panose="05000000000000000000" pitchFamily="2" charset="2"/>
              </a:rPr>
              <a:t>	</a:t>
            </a:r>
            <a:r>
              <a:rPr lang="en-US" sz="2400" dirty="0" smtClean="0">
                <a:sym typeface="Wingdings" panose="05000000000000000000" pitchFamily="2" charset="2"/>
              </a:rPr>
              <a:t>	Achievement </a:t>
            </a:r>
          </a:p>
          <a:p>
            <a:pPr marL="537210" lvl="1" indent="0">
              <a:buNone/>
            </a:pPr>
            <a:r>
              <a:rPr lang="en-US" sz="2400" dirty="0">
                <a:sym typeface="Wingdings" panose="05000000000000000000" pitchFamily="2" charset="2"/>
              </a:rPr>
              <a:t>	</a:t>
            </a:r>
            <a:r>
              <a:rPr lang="en-US" sz="2400" dirty="0" smtClean="0">
                <a:sym typeface="Wingdings" panose="05000000000000000000" pitchFamily="2" charset="2"/>
              </a:rPr>
              <a:t>	Belief that they deserve success</a:t>
            </a:r>
          </a:p>
          <a:p>
            <a:pPr marL="537210" lvl="1" indent="0">
              <a:buNone/>
            </a:pPr>
            <a:r>
              <a:rPr lang="en-US" sz="2400" dirty="0" smtClean="0">
                <a:sym typeface="Wingdings" panose="05000000000000000000" pitchFamily="2" charset="2"/>
              </a:rPr>
              <a:t>		Setbacks are temporary</a:t>
            </a:r>
            <a:endParaRPr lang="en-US" sz="2400" dirty="0" smtClean="0"/>
          </a:p>
          <a:p>
            <a:r>
              <a:rPr lang="en-US" b="1" dirty="0" smtClean="0"/>
              <a:t>Underachievers are in a cycle of failure</a:t>
            </a:r>
            <a:r>
              <a:rPr lang="en-US" dirty="0" smtClean="0"/>
              <a:t>.</a:t>
            </a:r>
          </a:p>
          <a:p>
            <a:pPr lvl="1"/>
            <a:r>
              <a:rPr lang="en-US" dirty="0" smtClean="0"/>
              <a:t>Confidence as a learner is weak </a:t>
            </a:r>
            <a:r>
              <a:rPr lang="en-US" dirty="0" smtClean="0">
                <a:sym typeface="Wingdings" panose="05000000000000000000" pitchFamily="2" charset="2"/>
              </a:rPr>
              <a:t> </a:t>
            </a:r>
          </a:p>
          <a:p>
            <a:pPr marL="877824" lvl="2" indent="0">
              <a:buNone/>
            </a:pPr>
            <a:r>
              <a:rPr lang="en-US" dirty="0">
                <a:sym typeface="Wingdings" panose="05000000000000000000" pitchFamily="2" charset="2"/>
              </a:rPr>
              <a:t>	</a:t>
            </a:r>
            <a:r>
              <a:rPr lang="en-US" dirty="0" smtClean="0">
                <a:sym typeface="Wingdings" panose="05000000000000000000" pitchFamily="2" charset="2"/>
              </a:rPr>
              <a:t>	B</a:t>
            </a:r>
            <a:r>
              <a:rPr lang="en-US" dirty="0" smtClean="0"/>
              <a:t>elief that they do not deserve success </a:t>
            </a:r>
          </a:p>
          <a:p>
            <a:pPr marL="877824" lvl="2" indent="0">
              <a:buNone/>
            </a:pPr>
            <a:r>
              <a:rPr lang="en-US" dirty="0">
                <a:sym typeface="Wingdings" panose="05000000000000000000" pitchFamily="2" charset="2"/>
              </a:rPr>
              <a:t>	</a:t>
            </a:r>
            <a:r>
              <a:rPr lang="en-US" dirty="0" smtClean="0">
                <a:sym typeface="Wingdings" panose="05000000000000000000" pitchFamily="2" charset="2"/>
              </a:rPr>
              <a:t>	Negative feelings about school and learning </a:t>
            </a:r>
          </a:p>
          <a:p>
            <a:pPr marL="877824" lvl="2" indent="0">
              <a:buNone/>
            </a:pPr>
            <a:r>
              <a:rPr lang="en-US" dirty="0">
                <a:sym typeface="Wingdings" panose="05000000000000000000" pitchFamily="2" charset="2"/>
              </a:rPr>
              <a:t>	</a:t>
            </a:r>
            <a:r>
              <a:rPr lang="en-US" dirty="0" smtClean="0">
                <a:sym typeface="Wingdings" panose="05000000000000000000" pitchFamily="2" charset="2"/>
              </a:rPr>
              <a:t>	Limits desire to achieve </a:t>
            </a:r>
          </a:p>
          <a:p>
            <a:pPr marL="877824" lvl="2" indent="0">
              <a:buNone/>
            </a:pPr>
            <a:r>
              <a:rPr lang="en-US" dirty="0">
                <a:sym typeface="Wingdings" panose="05000000000000000000" pitchFamily="2" charset="2"/>
              </a:rPr>
              <a:t>	</a:t>
            </a:r>
            <a:r>
              <a:rPr lang="en-US" dirty="0" smtClean="0">
                <a:sym typeface="Wingdings" panose="05000000000000000000" pitchFamily="2" charset="2"/>
              </a:rPr>
              <a:t>	Failure </a:t>
            </a:r>
          </a:p>
          <a:p>
            <a:pPr marL="877824" lvl="2" indent="0">
              <a:buNone/>
            </a:pPr>
            <a:r>
              <a:rPr lang="en-US" dirty="0">
                <a:sym typeface="Wingdings" panose="05000000000000000000" pitchFamily="2" charset="2"/>
              </a:rPr>
              <a:t>	</a:t>
            </a:r>
            <a:r>
              <a:rPr lang="en-US" dirty="0" smtClean="0">
                <a:sym typeface="Wingdings" panose="05000000000000000000" pitchFamily="2" charset="2"/>
              </a:rPr>
              <a:t>	Confidence as a learner weakens</a:t>
            </a:r>
          </a:p>
          <a:p>
            <a:pPr marL="877824" lvl="2" indent="0">
              <a:buNone/>
            </a:pPr>
            <a:r>
              <a:rPr lang="en-US" dirty="0">
                <a:sym typeface="Wingdings" panose="05000000000000000000" pitchFamily="2" charset="2"/>
              </a:rPr>
              <a:t>	</a:t>
            </a:r>
            <a:r>
              <a:rPr lang="en-US" dirty="0" smtClean="0">
                <a:sym typeface="Wingdings" panose="05000000000000000000" pitchFamily="2" charset="2"/>
              </a:rPr>
              <a:t>	No control over whether they succeed or fail. </a:t>
            </a:r>
            <a:endParaRPr lang="en-US" dirty="0" smtClean="0"/>
          </a:p>
          <a:p>
            <a:r>
              <a:rPr lang="en-US" b="1" dirty="0" smtClean="0"/>
              <a:t>Both impacted by self-fulfilling prophecy</a:t>
            </a:r>
            <a:endParaRPr lang="en-US" b="1" dirty="0"/>
          </a:p>
        </p:txBody>
      </p:sp>
    </p:spTree>
    <p:extLst>
      <p:ext uri="{BB962C8B-B14F-4D97-AF65-F5344CB8AC3E}">
        <p14:creationId xmlns:p14="http://schemas.microsoft.com/office/powerpoint/2010/main" val="366802585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1399032"/>
          </a:xfrm>
        </p:spPr>
        <p:txBody>
          <a:bodyPr/>
          <a:lstStyle/>
          <a:p>
            <a:pPr algn="ctr"/>
            <a:r>
              <a:rPr lang="en-US" dirty="0" smtClean="0"/>
              <a:t>Risk Factors for Gifted Underachievement</a:t>
            </a:r>
            <a:endParaRPr lang="en-US" dirty="0"/>
          </a:p>
        </p:txBody>
      </p:sp>
      <p:sp>
        <p:nvSpPr>
          <p:cNvPr id="3" name="Content Placeholder 2"/>
          <p:cNvSpPr>
            <a:spLocks noGrp="1"/>
          </p:cNvSpPr>
          <p:nvPr>
            <p:ph idx="1"/>
          </p:nvPr>
        </p:nvSpPr>
        <p:spPr>
          <a:xfrm>
            <a:off x="457200" y="1447800"/>
            <a:ext cx="8229600" cy="5181600"/>
          </a:xfrm>
        </p:spPr>
        <p:txBody>
          <a:bodyPr>
            <a:normAutofit fontScale="92500" lnSpcReduction="10000"/>
          </a:bodyPr>
          <a:lstStyle/>
          <a:p>
            <a:r>
              <a:rPr lang="en-US" b="1" dirty="0" smtClean="0"/>
              <a:t>Socio-emotional Factors</a:t>
            </a:r>
          </a:p>
          <a:p>
            <a:pPr lvl="1"/>
            <a:r>
              <a:rPr lang="en-US" dirty="0" smtClean="0"/>
              <a:t>Perfectionism</a:t>
            </a:r>
          </a:p>
          <a:p>
            <a:pPr lvl="1"/>
            <a:r>
              <a:rPr lang="en-US" dirty="0" smtClean="0"/>
              <a:t>Fear of Failure/Procrastination/No Risk-taking</a:t>
            </a:r>
          </a:p>
          <a:p>
            <a:pPr lvl="1"/>
            <a:r>
              <a:rPr lang="en-US" dirty="0" smtClean="0"/>
              <a:t>Peer Influences/Conformity</a:t>
            </a:r>
          </a:p>
          <a:p>
            <a:pPr lvl="1"/>
            <a:r>
              <a:rPr lang="en-US" dirty="0" smtClean="0"/>
              <a:t>Depression/anxiety</a:t>
            </a:r>
          </a:p>
          <a:p>
            <a:pPr lvl="1"/>
            <a:r>
              <a:rPr lang="en-US" dirty="0" smtClean="0"/>
              <a:t>Social immaturity</a:t>
            </a:r>
          </a:p>
          <a:p>
            <a:r>
              <a:rPr lang="en-US" b="1" dirty="0" smtClean="0"/>
              <a:t>Classroom and Curricular Factors</a:t>
            </a:r>
          </a:p>
          <a:p>
            <a:pPr lvl="1"/>
            <a:r>
              <a:rPr lang="en-US" dirty="0" smtClean="0"/>
              <a:t>One Learning Goal for All/No Differentiation</a:t>
            </a:r>
          </a:p>
          <a:p>
            <a:pPr lvl="1"/>
            <a:r>
              <a:rPr lang="en-US" dirty="0" smtClean="0"/>
              <a:t>One Learning Pace for All/No Differentiation</a:t>
            </a:r>
          </a:p>
          <a:p>
            <a:pPr lvl="1"/>
            <a:r>
              <a:rPr lang="en-US" dirty="0" smtClean="0"/>
              <a:t>One Learning Path for All/No Differentiation</a:t>
            </a:r>
          </a:p>
          <a:p>
            <a:pPr lvl="1"/>
            <a:r>
              <a:rPr lang="en-US" dirty="0" smtClean="0"/>
              <a:t>One Learning Choice for All/No ….</a:t>
            </a:r>
          </a:p>
          <a:p>
            <a:pPr lvl="1"/>
            <a:r>
              <a:rPr lang="en-US" dirty="0" smtClean="0"/>
              <a:t>One Learning Expectation for All/No….</a:t>
            </a:r>
            <a:endParaRPr lang="en-US" dirty="0"/>
          </a:p>
        </p:txBody>
      </p:sp>
    </p:spTree>
    <p:extLst>
      <p:ext uri="{BB962C8B-B14F-4D97-AF65-F5344CB8AC3E}">
        <p14:creationId xmlns:p14="http://schemas.microsoft.com/office/powerpoint/2010/main" val="179426944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1399032"/>
          </a:xfrm>
        </p:spPr>
        <p:txBody>
          <a:bodyPr/>
          <a:lstStyle/>
          <a:p>
            <a:pPr algn="ctr"/>
            <a:r>
              <a:rPr lang="en-US" dirty="0" smtClean="0"/>
              <a:t>Risk Factors continued</a:t>
            </a:r>
            <a:endParaRPr lang="en-US" dirty="0"/>
          </a:p>
        </p:txBody>
      </p:sp>
      <p:sp>
        <p:nvSpPr>
          <p:cNvPr id="3" name="Content Placeholder 2"/>
          <p:cNvSpPr>
            <a:spLocks noGrp="1"/>
          </p:cNvSpPr>
          <p:nvPr>
            <p:ph idx="1"/>
          </p:nvPr>
        </p:nvSpPr>
        <p:spPr>
          <a:xfrm>
            <a:off x="304800" y="990600"/>
            <a:ext cx="8610600" cy="5715000"/>
          </a:xfrm>
        </p:spPr>
        <p:txBody>
          <a:bodyPr>
            <a:normAutofit fontScale="77500" lnSpcReduction="20000"/>
          </a:bodyPr>
          <a:lstStyle/>
          <a:p>
            <a:r>
              <a:rPr lang="en-US" sz="3600" b="1" dirty="0" smtClean="0"/>
              <a:t>Family Factors</a:t>
            </a:r>
          </a:p>
          <a:p>
            <a:pPr lvl="1"/>
            <a:r>
              <a:rPr lang="en-US" sz="3100" dirty="0" smtClean="0"/>
              <a:t>Inconsistent and/or extreme parenting styles and techniques</a:t>
            </a:r>
          </a:p>
          <a:p>
            <a:pPr lvl="1"/>
            <a:r>
              <a:rPr lang="en-US" sz="3100" dirty="0" smtClean="0"/>
              <a:t>Instability due to any kind of abuse or neglect</a:t>
            </a:r>
          </a:p>
          <a:p>
            <a:pPr lvl="1"/>
            <a:r>
              <a:rPr lang="en-US" sz="3100" dirty="0" smtClean="0"/>
              <a:t>Treating gifted child as an adult at too young of an age</a:t>
            </a:r>
          </a:p>
          <a:p>
            <a:pPr lvl="1"/>
            <a:r>
              <a:rPr lang="en-US" sz="3100" dirty="0" smtClean="0"/>
              <a:t>Pressure to succeed</a:t>
            </a:r>
          </a:p>
          <a:p>
            <a:r>
              <a:rPr lang="en-US" sz="3600" b="1" dirty="0" smtClean="0"/>
              <a:t>Cultural Factors</a:t>
            </a:r>
          </a:p>
          <a:p>
            <a:pPr lvl="1"/>
            <a:r>
              <a:rPr lang="en-US" sz="3100" dirty="0" smtClean="0"/>
              <a:t>“Achievement” is culturally defined and may conflict with school’s definition</a:t>
            </a:r>
          </a:p>
          <a:p>
            <a:pPr lvl="1"/>
            <a:r>
              <a:rPr lang="en-US" sz="3100" dirty="0" smtClean="0"/>
              <a:t>Values are culturally specific</a:t>
            </a:r>
          </a:p>
          <a:p>
            <a:pPr lvl="1"/>
            <a:r>
              <a:rPr lang="en-US" sz="3100" dirty="0" smtClean="0"/>
              <a:t>Attitude-achievement paradox may exist</a:t>
            </a:r>
          </a:p>
          <a:p>
            <a:pPr lvl="1"/>
            <a:r>
              <a:rPr lang="en-US" sz="3100" dirty="0" smtClean="0"/>
              <a:t>Intimidated by dominant culture</a:t>
            </a:r>
          </a:p>
          <a:p>
            <a:pPr lvl="1"/>
            <a:r>
              <a:rPr lang="en-US" sz="3100" dirty="0" smtClean="0"/>
              <a:t>Language may be a barrier to school achievement</a:t>
            </a:r>
          </a:p>
          <a:p>
            <a:pPr lvl="1"/>
            <a:r>
              <a:rPr lang="en-US" sz="3100" dirty="0" smtClean="0"/>
              <a:t>Inequity in educational opportunities</a:t>
            </a:r>
            <a:endParaRPr lang="en-US" sz="3100" dirty="0"/>
          </a:p>
        </p:txBody>
      </p:sp>
    </p:spTree>
    <p:extLst>
      <p:ext uri="{BB962C8B-B14F-4D97-AF65-F5344CB8AC3E}">
        <p14:creationId xmlns:p14="http://schemas.microsoft.com/office/powerpoint/2010/main" val="38767856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399032"/>
          </a:xfrm>
        </p:spPr>
        <p:txBody>
          <a:bodyPr/>
          <a:lstStyle/>
          <a:p>
            <a:r>
              <a:rPr lang="en-US" dirty="0" smtClean="0"/>
              <a:t>Suggested Causes of Gifted Underachievement</a:t>
            </a:r>
            <a:endParaRPr lang="en-US" dirty="0"/>
          </a:p>
        </p:txBody>
      </p:sp>
      <p:sp>
        <p:nvSpPr>
          <p:cNvPr id="3" name="Content Placeholder 2"/>
          <p:cNvSpPr>
            <a:spLocks noGrp="1"/>
          </p:cNvSpPr>
          <p:nvPr>
            <p:ph idx="1"/>
          </p:nvPr>
        </p:nvSpPr>
        <p:spPr>
          <a:xfrm>
            <a:off x="457200" y="1371600"/>
            <a:ext cx="8229600" cy="5334000"/>
          </a:xfrm>
        </p:spPr>
        <p:txBody>
          <a:bodyPr>
            <a:normAutofit fontScale="85000" lnSpcReduction="20000"/>
          </a:bodyPr>
          <a:lstStyle/>
          <a:p>
            <a:pPr marL="578358" indent="-514350">
              <a:buFont typeface="+mj-lt"/>
              <a:buAutoNum type="arabicPeriod"/>
            </a:pPr>
            <a:r>
              <a:rPr lang="en-US" dirty="0" smtClean="0"/>
              <a:t>An unusual or unexpected event</a:t>
            </a:r>
          </a:p>
          <a:p>
            <a:pPr marL="578358" indent="-514350">
              <a:buFont typeface="+mj-lt"/>
              <a:buAutoNum type="arabicPeriod"/>
            </a:pPr>
            <a:r>
              <a:rPr lang="en-US" dirty="0" smtClean="0"/>
              <a:t>Power and control issues</a:t>
            </a:r>
          </a:p>
          <a:p>
            <a:pPr marL="578358" indent="-514350">
              <a:buFont typeface="+mj-lt"/>
              <a:buAutoNum type="arabicPeriod"/>
            </a:pPr>
            <a:r>
              <a:rPr lang="en-US" dirty="0" smtClean="0"/>
              <a:t>Conflicting or unclear messages from significant adults</a:t>
            </a:r>
          </a:p>
          <a:p>
            <a:pPr marL="578358" indent="-514350">
              <a:buFont typeface="+mj-lt"/>
              <a:buAutoNum type="arabicPeriod"/>
            </a:pPr>
            <a:r>
              <a:rPr lang="en-US" dirty="0" smtClean="0"/>
              <a:t>Lack of an intellectually stimulating environment and support for students’ passions </a:t>
            </a:r>
          </a:p>
          <a:p>
            <a:pPr marL="578358" indent="-514350">
              <a:buFont typeface="+mj-lt"/>
              <a:buAutoNum type="arabicPeriod"/>
            </a:pPr>
            <a:r>
              <a:rPr lang="en-US" dirty="0" smtClean="0"/>
              <a:t>Fixed mindset of intelligence</a:t>
            </a:r>
          </a:p>
          <a:p>
            <a:pPr marL="578358" indent="-514350">
              <a:buFont typeface="+mj-lt"/>
              <a:buAutoNum type="arabicPeriod"/>
            </a:pPr>
            <a:r>
              <a:rPr lang="en-US" dirty="0" smtClean="0"/>
              <a:t>Problematic beliefs (competition, perfectionism, etc.)</a:t>
            </a:r>
          </a:p>
          <a:p>
            <a:pPr marL="578358" indent="-514350">
              <a:buFont typeface="+mj-lt"/>
              <a:buAutoNum type="arabicPeriod"/>
            </a:pPr>
            <a:r>
              <a:rPr lang="en-US" dirty="0" smtClean="0"/>
              <a:t>Gender</a:t>
            </a:r>
          </a:p>
          <a:p>
            <a:pPr marL="578358" indent="-514350">
              <a:buFont typeface="+mj-lt"/>
              <a:buAutoNum type="arabicPeriod"/>
            </a:pPr>
            <a:r>
              <a:rPr lang="en-US" dirty="0" smtClean="0"/>
              <a:t>Family dynamics (parenting styles, trust issues, substance abuse, health issues, conflict, etc.)</a:t>
            </a:r>
          </a:p>
          <a:p>
            <a:pPr marL="578358" indent="-514350">
              <a:buFont typeface="+mj-lt"/>
              <a:buAutoNum type="arabicPeriod"/>
            </a:pPr>
            <a:r>
              <a:rPr lang="en-US" dirty="0" smtClean="0"/>
              <a:t>Peers</a:t>
            </a:r>
            <a:endParaRPr lang="en-US" dirty="0"/>
          </a:p>
        </p:txBody>
      </p:sp>
    </p:spTree>
    <p:extLst>
      <p:ext uri="{BB962C8B-B14F-4D97-AF65-F5344CB8AC3E}">
        <p14:creationId xmlns:p14="http://schemas.microsoft.com/office/powerpoint/2010/main" val="245308203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Reflection</a:t>
            </a:r>
            <a:endParaRPr lang="en-US" dirty="0"/>
          </a:p>
        </p:txBody>
      </p:sp>
      <p:sp>
        <p:nvSpPr>
          <p:cNvPr id="3" name="Content Placeholder 2"/>
          <p:cNvSpPr>
            <a:spLocks noGrp="1"/>
          </p:cNvSpPr>
          <p:nvPr>
            <p:ph idx="1"/>
          </p:nvPr>
        </p:nvSpPr>
        <p:spPr/>
        <p:txBody>
          <a:bodyPr>
            <a:normAutofit/>
          </a:bodyPr>
          <a:lstStyle/>
          <a:p>
            <a:r>
              <a:rPr lang="en-US" dirty="0" smtClean="0"/>
              <a:t>Look at your students</a:t>
            </a:r>
          </a:p>
          <a:p>
            <a:pPr lvl="1"/>
            <a:r>
              <a:rPr lang="en-US" dirty="0"/>
              <a:t>Who </a:t>
            </a:r>
            <a:r>
              <a:rPr lang="en-US" dirty="0" smtClean="0"/>
              <a:t>do you believe are potential </a:t>
            </a:r>
            <a:r>
              <a:rPr lang="en-US" dirty="0"/>
              <a:t>gifted underachievers?</a:t>
            </a:r>
          </a:p>
          <a:p>
            <a:pPr lvl="1"/>
            <a:r>
              <a:rPr lang="en-US" dirty="0"/>
              <a:t>Which students have not been identified as </a:t>
            </a:r>
            <a:r>
              <a:rPr lang="en-US" dirty="0" smtClean="0"/>
              <a:t>gifted, however should </a:t>
            </a:r>
            <a:r>
              <a:rPr lang="en-US" dirty="0"/>
              <a:t>be considered</a:t>
            </a:r>
            <a:r>
              <a:rPr lang="en-US" dirty="0" smtClean="0"/>
              <a:t>? REFER THEM FOR THE PROGRAM! </a:t>
            </a:r>
            <a:endParaRPr lang="en-US" dirty="0"/>
          </a:p>
          <a:p>
            <a:pPr lvl="1"/>
            <a:endParaRPr lang="en-US" dirty="0" smtClean="0"/>
          </a:p>
          <a:p>
            <a:r>
              <a:rPr lang="en-US" dirty="0" smtClean="0"/>
              <a:t>Share your concerns with the Counselor &amp; GT Coordinator </a:t>
            </a:r>
          </a:p>
        </p:txBody>
      </p:sp>
    </p:spTree>
    <p:extLst>
      <p:ext uri="{BB962C8B-B14F-4D97-AF65-F5344CB8AC3E}">
        <p14:creationId xmlns:p14="http://schemas.microsoft.com/office/powerpoint/2010/main" val="176260780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dirty="0" smtClean="0"/>
              <a:t>What Can We Do To Turn Gifted Underachievers Around?</a:t>
            </a:r>
            <a:endParaRPr lang="en-US" dirty="0"/>
          </a:p>
        </p:txBody>
      </p:sp>
      <p:sp>
        <p:nvSpPr>
          <p:cNvPr id="3" name="Content Placeholder 2"/>
          <p:cNvSpPr>
            <a:spLocks noGrp="1"/>
          </p:cNvSpPr>
          <p:nvPr>
            <p:ph idx="1"/>
          </p:nvPr>
        </p:nvSpPr>
        <p:spPr/>
        <p:txBody>
          <a:bodyPr/>
          <a:lstStyle/>
          <a:p>
            <a:pPr marL="64008" indent="0">
              <a:buNone/>
            </a:pPr>
            <a:r>
              <a:rPr lang="en-US" sz="3600" dirty="0" smtClean="0"/>
              <a:t>“There are three important things to remember about education:</a:t>
            </a:r>
          </a:p>
          <a:p>
            <a:r>
              <a:rPr lang="en-US" sz="3600" dirty="0" smtClean="0"/>
              <a:t>Motivation</a:t>
            </a:r>
          </a:p>
          <a:p>
            <a:r>
              <a:rPr lang="en-US" sz="3600" dirty="0" smtClean="0"/>
              <a:t>motivation, </a:t>
            </a:r>
          </a:p>
          <a:p>
            <a:r>
              <a:rPr lang="en-US" sz="3600" dirty="0" smtClean="0"/>
              <a:t>motivation.”</a:t>
            </a:r>
          </a:p>
          <a:p>
            <a:pPr marL="64008" indent="0" algn="r">
              <a:buNone/>
            </a:pPr>
            <a:r>
              <a:rPr lang="en-US" dirty="0" smtClean="0"/>
              <a:t>Terrell Bell</a:t>
            </a:r>
          </a:p>
          <a:p>
            <a:pPr marL="64008" indent="0" algn="r">
              <a:buNone/>
            </a:pPr>
            <a:r>
              <a:rPr lang="en-US" dirty="0" smtClean="0"/>
              <a:t>Former Secretary, U.S. Dept. of Education</a:t>
            </a:r>
            <a:endParaRPr lang="en-US" dirty="0"/>
          </a:p>
        </p:txBody>
      </p:sp>
    </p:spTree>
    <p:extLst>
      <p:ext uri="{BB962C8B-B14F-4D97-AF65-F5344CB8AC3E}">
        <p14:creationId xmlns:p14="http://schemas.microsoft.com/office/powerpoint/2010/main" val="145807162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Think, Pair, Share</a:t>
            </a:r>
            <a:endParaRPr lang="en-US" dirty="0"/>
          </a:p>
        </p:txBody>
      </p:sp>
      <p:sp>
        <p:nvSpPr>
          <p:cNvPr id="3" name="Content Placeholder 2"/>
          <p:cNvSpPr>
            <a:spLocks noGrp="1"/>
          </p:cNvSpPr>
          <p:nvPr>
            <p:ph idx="1"/>
          </p:nvPr>
        </p:nvSpPr>
        <p:spPr>
          <a:xfrm>
            <a:off x="457200" y="1371600"/>
            <a:ext cx="8229600" cy="5083208"/>
          </a:xfrm>
        </p:spPr>
        <p:txBody>
          <a:bodyPr/>
          <a:lstStyle/>
          <a:p>
            <a:r>
              <a:rPr lang="en-US" dirty="0" smtClean="0"/>
              <a:t>Think of a time when you were extremely motivated to learn.  It might have been in preparation for your driver’s license or the winter you learned to ski.  </a:t>
            </a:r>
          </a:p>
          <a:p>
            <a:pPr lvl="1"/>
            <a:r>
              <a:rPr lang="en-US" dirty="0" smtClean="0"/>
              <a:t>Why were you motivated to learn?  </a:t>
            </a:r>
          </a:p>
          <a:p>
            <a:pPr lvl="1"/>
            <a:r>
              <a:rPr lang="en-US" dirty="0" smtClean="0"/>
              <a:t>What supported you in your learning?</a:t>
            </a:r>
          </a:p>
          <a:p>
            <a:pPr lvl="1"/>
            <a:r>
              <a:rPr lang="en-US" dirty="0" smtClean="0"/>
              <a:t>What made it a successful experience?</a:t>
            </a:r>
          </a:p>
          <a:p>
            <a:pPr marL="537210" lvl="1" indent="0">
              <a:buNone/>
            </a:pPr>
            <a:endParaRPr lang="en-US" dirty="0" smtClean="0"/>
          </a:p>
          <a:p>
            <a:pPr marL="537210" lvl="1" indent="0">
              <a:buNone/>
            </a:pPr>
            <a:r>
              <a:rPr lang="en-US" sz="3200" i="1" dirty="0" smtClean="0"/>
              <a:t>Try to relate your experiences to what you do every day in your classroom.</a:t>
            </a:r>
            <a:endParaRPr lang="en-US" sz="3200" i="1" dirty="0"/>
          </a:p>
        </p:txBody>
      </p:sp>
    </p:spTree>
    <p:extLst>
      <p:ext uri="{BB962C8B-B14F-4D97-AF65-F5344CB8AC3E}">
        <p14:creationId xmlns:p14="http://schemas.microsoft.com/office/powerpoint/2010/main" val="279143813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4636"/>
            <a:ext cx="8229600" cy="1399032"/>
          </a:xfrm>
        </p:spPr>
        <p:txBody>
          <a:bodyPr/>
          <a:lstStyle/>
          <a:p>
            <a:r>
              <a:rPr lang="en-US" dirty="0" smtClean="0"/>
              <a:t>In Our Classroom</a:t>
            </a:r>
            <a:endParaRPr lang="en-US" dirty="0"/>
          </a:p>
        </p:txBody>
      </p:sp>
      <p:sp>
        <p:nvSpPr>
          <p:cNvPr id="3" name="Content Placeholder 2"/>
          <p:cNvSpPr>
            <a:spLocks noGrp="1"/>
          </p:cNvSpPr>
          <p:nvPr>
            <p:ph idx="1"/>
          </p:nvPr>
        </p:nvSpPr>
        <p:spPr>
          <a:xfrm>
            <a:off x="457200" y="1143000"/>
            <a:ext cx="8229600" cy="5715000"/>
          </a:xfrm>
        </p:spPr>
        <p:txBody>
          <a:bodyPr>
            <a:normAutofit fontScale="92500" lnSpcReduction="20000"/>
          </a:bodyPr>
          <a:lstStyle/>
          <a:p>
            <a:r>
              <a:rPr lang="en-US" dirty="0" smtClean="0"/>
              <a:t>All students, especially underachievers, need  </a:t>
            </a:r>
            <a:r>
              <a:rPr lang="en-US" sz="4300" dirty="0" smtClean="0"/>
              <a:t>5 C’s</a:t>
            </a:r>
            <a:r>
              <a:rPr lang="en-US" dirty="0" smtClean="0"/>
              <a:t>:</a:t>
            </a:r>
          </a:p>
          <a:p>
            <a:pPr lvl="1"/>
            <a:r>
              <a:rPr lang="en-US" b="1" dirty="0" smtClean="0"/>
              <a:t>Control</a:t>
            </a:r>
            <a:r>
              <a:rPr lang="en-US" dirty="0" smtClean="0"/>
              <a:t>—student-centered learning and instruction emphasized</a:t>
            </a:r>
          </a:p>
          <a:p>
            <a:pPr lvl="1"/>
            <a:r>
              <a:rPr lang="en-US" b="1" dirty="0" smtClean="0"/>
              <a:t>Choice</a:t>
            </a:r>
            <a:r>
              <a:rPr lang="en-US" dirty="0" smtClean="0"/>
              <a:t>—student interests and learning preferences are part of learning experiences</a:t>
            </a:r>
          </a:p>
          <a:p>
            <a:pPr lvl="1"/>
            <a:r>
              <a:rPr lang="en-US" b="1" dirty="0" smtClean="0"/>
              <a:t>Challenge</a:t>
            </a:r>
            <a:r>
              <a:rPr lang="en-US" dirty="0" smtClean="0"/>
              <a:t>—flexible, differentiated learning experiences are provided</a:t>
            </a:r>
            <a:endParaRPr lang="en-US" b="1" dirty="0" smtClean="0"/>
          </a:p>
          <a:p>
            <a:pPr lvl="1"/>
            <a:r>
              <a:rPr lang="en-US" b="1" dirty="0" smtClean="0"/>
              <a:t>Complexity</a:t>
            </a:r>
            <a:r>
              <a:rPr lang="en-US" dirty="0" smtClean="0"/>
              <a:t>—novel, </a:t>
            </a:r>
            <a:r>
              <a:rPr lang="en-US" dirty="0"/>
              <a:t>authentic, abstract, open-ended </a:t>
            </a:r>
            <a:r>
              <a:rPr lang="en-US" dirty="0" smtClean="0"/>
              <a:t>experiences are provided </a:t>
            </a:r>
            <a:r>
              <a:rPr lang="en-US" dirty="0"/>
              <a:t>in a variety of forms including in-depth studies, contests, &amp; higher-level-thinking </a:t>
            </a:r>
            <a:r>
              <a:rPr lang="en-US" dirty="0" smtClean="0"/>
              <a:t>skills</a:t>
            </a:r>
            <a:endParaRPr lang="en-US" b="1" dirty="0" smtClean="0"/>
          </a:p>
          <a:p>
            <a:pPr lvl="1"/>
            <a:r>
              <a:rPr lang="en-US" b="1" dirty="0" smtClean="0"/>
              <a:t>**Caring</a:t>
            </a:r>
            <a:r>
              <a:rPr lang="en-US" dirty="0" smtClean="0"/>
              <a:t>—fair, flexible, humorous, non-judgmental, respected and respectful. Don’t put more pressure on a gifted student than an average student.  </a:t>
            </a:r>
            <a:endParaRPr lang="en-US" b="1" dirty="0"/>
          </a:p>
        </p:txBody>
      </p:sp>
    </p:spTree>
    <p:extLst>
      <p:ext uri="{BB962C8B-B14F-4D97-AF65-F5344CB8AC3E}">
        <p14:creationId xmlns:p14="http://schemas.microsoft.com/office/powerpoint/2010/main" val="2693977838"/>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28600"/>
            <a:ext cx="8229600" cy="1399032"/>
          </a:xfrm>
        </p:spPr>
        <p:txBody>
          <a:bodyPr/>
          <a:lstStyle/>
          <a:p>
            <a:r>
              <a:rPr lang="en-US" dirty="0" smtClean="0"/>
              <a:t>Instructional Strategies</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934163922"/>
              </p:ext>
            </p:extLst>
          </p:nvPr>
        </p:nvGraphicFramePr>
        <p:xfrm>
          <a:off x="457200" y="1143000"/>
          <a:ext cx="8229600" cy="5323840"/>
        </p:xfrm>
        <a:graphic>
          <a:graphicData uri="http://schemas.openxmlformats.org/drawingml/2006/table">
            <a:tbl>
              <a:tblPr firstRow="1" bandRow="1">
                <a:tableStyleId>{5C22544A-7EE6-4342-B048-85BDC9FD1C3A}</a:tableStyleId>
              </a:tblPr>
              <a:tblGrid>
                <a:gridCol w="2133600"/>
                <a:gridCol w="990600"/>
                <a:gridCol w="1066800"/>
                <a:gridCol w="1371600"/>
                <a:gridCol w="1524000"/>
                <a:gridCol w="1143000"/>
              </a:tblGrid>
              <a:tr h="370840">
                <a:tc>
                  <a:txBody>
                    <a:bodyPr/>
                    <a:lstStyle/>
                    <a:p>
                      <a:endParaRPr lang="en-US" dirty="0"/>
                    </a:p>
                  </a:txBody>
                  <a:tcPr/>
                </a:tc>
                <a:tc>
                  <a:txBody>
                    <a:bodyPr/>
                    <a:lstStyle/>
                    <a:p>
                      <a:r>
                        <a:rPr lang="en-US" dirty="0" smtClean="0"/>
                        <a:t>Control</a:t>
                      </a:r>
                      <a:endParaRPr lang="en-US" dirty="0"/>
                    </a:p>
                  </a:txBody>
                  <a:tcPr/>
                </a:tc>
                <a:tc>
                  <a:txBody>
                    <a:bodyPr/>
                    <a:lstStyle/>
                    <a:p>
                      <a:r>
                        <a:rPr lang="en-US" dirty="0" smtClean="0"/>
                        <a:t>Choice</a:t>
                      </a:r>
                      <a:endParaRPr lang="en-US" dirty="0"/>
                    </a:p>
                  </a:txBody>
                  <a:tcPr/>
                </a:tc>
                <a:tc>
                  <a:txBody>
                    <a:bodyPr/>
                    <a:lstStyle/>
                    <a:p>
                      <a:r>
                        <a:rPr lang="en-US" dirty="0" smtClean="0"/>
                        <a:t>Challenge</a:t>
                      </a:r>
                      <a:endParaRPr lang="en-US" dirty="0"/>
                    </a:p>
                  </a:txBody>
                  <a:tcPr/>
                </a:tc>
                <a:tc>
                  <a:txBody>
                    <a:bodyPr/>
                    <a:lstStyle/>
                    <a:p>
                      <a:r>
                        <a:rPr lang="en-US" dirty="0" smtClean="0"/>
                        <a:t>Complexity</a:t>
                      </a:r>
                      <a:endParaRPr lang="en-US" dirty="0"/>
                    </a:p>
                  </a:txBody>
                  <a:tcPr/>
                </a:tc>
                <a:tc>
                  <a:txBody>
                    <a:bodyPr/>
                    <a:lstStyle/>
                    <a:p>
                      <a:r>
                        <a:rPr lang="en-US" dirty="0" smtClean="0"/>
                        <a:t>Caring</a:t>
                      </a:r>
                      <a:endParaRPr lang="en-US" dirty="0"/>
                    </a:p>
                  </a:txBody>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Flexible Grouping</a:t>
                      </a:r>
                    </a:p>
                  </a:txBody>
                  <a:tcPr/>
                </a:tc>
                <a:tc>
                  <a:txBody>
                    <a:bodyPr/>
                    <a:lstStyle/>
                    <a:p>
                      <a:pPr algn="ctr"/>
                      <a:r>
                        <a:rPr lang="en-US" dirty="0" smtClean="0"/>
                        <a:t>X</a:t>
                      </a:r>
                      <a:endParaRPr lang="en-US" dirty="0"/>
                    </a:p>
                  </a:txBody>
                  <a:tcPr anchor="ctr"/>
                </a:tc>
                <a:tc>
                  <a:txBody>
                    <a:bodyPr/>
                    <a:lstStyle/>
                    <a:p>
                      <a:pPr algn="ctr"/>
                      <a:r>
                        <a:rPr lang="en-US" dirty="0" smtClean="0"/>
                        <a:t>X</a:t>
                      </a:r>
                      <a:endParaRPr lang="en-US" dirty="0"/>
                    </a:p>
                  </a:txBody>
                  <a:tcPr anchor="ctr"/>
                </a:tc>
                <a:tc>
                  <a:txBody>
                    <a:bodyPr/>
                    <a:lstStyle/>
                    <a:p>
                      <a:pPr algn="ctr"/>
                      <a:r>
                        <a:rPr lang="en-US" dirty="0" smtClean="0"/>
                        <a:t>X</a:t>
                      </a:r>
                      <a:endParaRPr lang="en-US" dirty="0"/>
                    </a:p>
                  </a:txBody>
                  <a:tcPr anchor="ctr"/>
                </a:tc>
                <a:tc>
                  <a:txBody>
                    <a:bodyPr/>
                    <a:lstStyle/>
                    <a:p>
                      <a:pPr algn="ctr"/>
                      <a:r>
                        <a:rPr lang="en-US" dirty="0" smtClean="0"/>
                        <a:t>X</a:t>
                      </a:r>
                      <a:endParaRPr lang="en-US" dirty="0"/>
                    </a:p>
                  </a:txBody>
                  <a:tcPr anchor="ctr"/>
                </a:tc>
                <a:tc>
                  <a:txBody>
                    <a:bodyPr/>
                    <a:lstStyle/>
                    <a:p>
                      <a:pPr algn="ctr"/>
                      <a:r>
                        <a:rPr lang="en-US" dirty="0" smtClean="0"/>
                        <a:t>XX</a:t>
                      </a:r>
                      <a:endParaRPr lang="en-US" dirty="0"/>
                    </a:p>
                  </a:txBody>
                  <a:tcPr anchor="ctr"/>
                </a:tc>
              </a:tr>
              <a:tr h="370840">
                <a:tc>
                  <a:txBody>
                    <a:bodyPr/>
                    <a:lstStyle/>
                    <a:p>
                      <a:r>
                        <a:rPr lang="en-US" dirty="0" smtClean="0"/>
                        <a:t>Curriculum</a:t>
                      </a:r>
                      <a:r>
                        <a:rPr lang="en-US" baseline="0" dirty="0" smtClean="0"/>
                        <a:t> Compacting</a:t>
                      </a:r>
                      <a:endParaRPr lang="en-US" dirty="0"/>
                    </a:p>
                  </a:txBody>
                  <a:tcPr/>
                </a:tc>
                <a:tc>
                  <a:txBody>
                    <a:bodyPr/>
                    <a:lstStyle/>
                    <a:p>
                      <a:pPr algn="ctr"/>
                      <a:r>
                        <a:rPr lang="en-US" dirty="0" smtClean="0"/>
                        <a:t>X</a:t>
                      </a:r>
                      <a:endParaRPr lang="en-US" dirty="0"/>
                    </a:p>
                  </a:txBody>
                  <a:tcPr anchor="ctr"/>
                </a:tc>
                <a:tc>
                  <a:txBody>
                    <a:bodyPr/>
                    <a:lstStyle/>
                    <a:p>
                      <a:pPr algn="ctr"/>
                      <a:r>
                        <a:rPr lang="en-US" dirty="0" smtClean="0"/>
                        <a:t>X</a:t>
                      </a:r>
                      <a:endParaRPr lang="en-US" dirty="0"/>
                    </a:p>
                  </a:txBody>
                  <a:tcPr anchor="ctr"/>
                </a:tc>
                <a:tc>
                  <a:txBody>
                    <a:bodyPr/>
                    <a:lstStyle/>
                    <a:p>
                      <a:pPr algn="ctr"/>
                      <a:r>
                        <a:rPr lang="en-US" dirty="0" smtClean="0"/>
                        <a:t>X</a:t>
                      </a:r>
                      <a:endParaRPr lang="en-US" dirty="0"/>
                    </a:p>
                  </a:txBody>
                  <a:tcPr anchor="ctr"/>
                </a:tc>
                <a:tc>
                  <a:txBody>
                    <a:bodyPr/>
                    <a:lstStyle/>
                    <a:p>
                      <a:pPr algn="ctr"/>
                      <a:r>
                        <a:rPr lang="en-US" dirty="0" smtClean="0"/>
                        <a:t>X</a:t>
                      </a:r>
                      <a:endParaRPr lang="en-US" dirty="0"/>
                    </a:p>
                  </a:txBody>
                  <a:tcPr anchor="ctr"/>
                </a:tc>
                <a:tc>
                  <a:txBody>
                    <a:bodyPr/>
                    <a:lstStyle/>
                    <a:p>
                      <a:pPr algn="ctr"/>
                      <a:r>
                        <a:rPr lang="en-US" dirty="0" smtClean="0"/>
                        <a:t>XX</a:t>
                      </a:r>
                      <a:endParaRPr lang="en-US" dirty="0"/>
                    </a:p>
                  </a:txBody>
                  <a:tcPr anchor="ctr"/>
                </a:tc>
              </a:tr>
              <a:tr h="370840">
                <a:tc>
                  <a:txBody>
                    <a:bodyPr/>
                    <a:lstStyle/>
                    <a:p>
                      <a:r>
                        <a:rPr lang="en-US" dirty="0" smtClean="0"/>
                        <a:t>Tiered</a:t>
                      </a:r>
                      <a:r>
                        <a:rPr lang="en-US" baseline="0" dirty="0" smtClean="0"/>
                        <a:t> Assignments</a:t>
                      </a:r>
                      <a:endParaRPr lang="en-US" dirty="0"/>
                    </a:p>
                  </a:txBody>
                  <a:tcPr/>
                </a:tc>
                <a:tc>
                  <a:txBody>
                    <a:bodyPr/>
                    <a:lstStyle/>
                    <a:p>
                      <a:pPr algn="ctr"/>
                      <a:r>
                        <a:rPr lang="en-US" dirty="0" smtClean="0"/>
                        <a:t>X</a:t>
                      </a:r>
                      <a:endParaRPr lang="en-US" dirty="0"/>
                    </a:p>
                  </a:txBody>
                  <a:tcPr anchor="ctr"/>
                </a:tc>
                <a:tc>
                  <a:txBody>
                    <a:bodyPr/>
                    <a:lstStyle/>
                    <a:p>
                      <a:pPr algn="ctr"/>
                      <a:r>
                        <a:rPr lang="en-US" dirty="0" smtClean="0"/>
                        <a:t>X</a:t>
                      </a:r>
                      <a:endParaRPr lang="en-US" dirty="0"/>
                    </a:p>
                  </a:txBody>
                  <a:tcPr anchor="ctr"/>
                </a:tc>
                <a:tc>
                  <a:txBody>
                    <a:bodyPr/>
                    <a:lstStyle/>
                    <a:p>
                      <a:pPr algn="ctr"/>
                      <a:r>
                        <a:rPr lang="en-US" dirty="0" smtClean="0"/>
                        <a:t>X</a:t>
                      </a:r>
                      <a:endParaRPr lang="en-US" dirty="0"/>
                    </a:p>
                  </a:txBody>
                  <a:tcPr anchor="ctr"/>
                </a:tc>
                <a:tc>
                  <a:txBody>
                    <a:bodyPr/>
                    <a:lstStyle/>
                    <a:p>
                      <a:pPr algn="ctr"/>
                      <a:r>
                        <a:rPr lang="en-US" dirty="0" smtClean="0"/>
                        <a:t>X</a:t>
                      </a:r>
                      <a:endParaRPr lang="en-US" dirty="0"/>
                    </a:p>
                  </a:txBody>
                  <a:tcPr anchor="ctr"/>
                </a:tc>
                <a:tc>
                  <a:txBody>
                    <a:bodyPr/>
                    <a:lstStyle/>
                    <a:p>
                      <a:pPr algn="ctr"/>
                      <a:r>
                        <a:rPr lang="en-US" dirty="0" smtClean="0"/>
                        <a:t>XX</a:t>
                      </a:r>
                      <a:endParaRPr lang="en-US" dirty="0"/>
                    </a:p>
                  </a:txBody>
                  <a:tcPr anchor="ctr"/>
                </a:tc>
              </a:tr>
              <a:tr h="370840">
                <a:tc>
                  <a:txBody>
                    <a:bodyPr/>
                    <a:lstStyle/>
                    <a:p>
                      <a:r>
                        <a:rPr lang="en-US" dirty="0" smtClean="0"/>
                        <a:t>Independent</a:t>
                      </a:r>
                      <a:r>
                        <a:rPr lang="en-US" baseline="0" dirty="0" smtClean="0"/>
                        <a:t> Study</a:t>
                      </a:r>
                      <a:endParaRPr lang="en-US" dirty="0"/>
                    </a:p>
                  </a:txBody>
                  <a:tcPr/>
                </a:tc>
                <a:tc>
                  <a:txBody>
                    <a:bodyPr/>
                    <a:lstStyle/>
                    <a:p>
                      <a:pPr algn="ctr"/>
                      <a:r>
                        <a:rPr lang="en-US" dirty="0" smtClean="0"/>
                        <a:t>X</a:t>
                      </a:r>
                      <a:endParaRPr lang="en-US" dirty="0"/>
                    </a:p>
                  </a:txBody>
                  <a:tcPr anchor="ctr"/>
                </a:tc>
                <a:tc>
                  <a:txBody>
                    <a:bodyPr/>
                    <a:lstStyle/>
                    <a:p>
                      <a:pPr algn="ctr"/>
                      <a:r>
                        <a:rPr lang="en-US" dirty="0" smtClean="0"/>
                        <a:t>X</a:t>
                      </a:r>
                      <a:endParaRPr lang="en-US" dirty="0"/>
                    </a:p>
                  </a:txBody>
                  <a:tcPr anchor="ctr"/>
                </a:tc>
                <a:tc>
                  <a:txBody>
                    <a:bodyPr/>
                    <a:lstStyle/>
                    <a:p>
                      <a:pPr algn="ctr"/>
                      <a:r>
                        <a:rPr lang="en-US" dirty="0" smtClean="0"/>
                        <a:t>X</a:t>
                      </a:r>
                      <a:endParaRPr lang="en-US" dirty="0"/>
                    </a:p>
                  </a:txBody>
                  <a:tcPr anchor="ctr"/>
                </a:tc>
                <a:tc>
                  <a:txBody>
                    <a:bodyPr/>
                    <a:lstStyle/>
                    <a:p>
                      <a:pPr algn="ctr"/>
                      <a:r>
                        <a:rPr lang="en-US" dirty="0" smtClean="0"/>
                        <a:t>X</a:t>
                      </a:r>
                      <a:endParaRPr lang="en-US" dirty="0"/>
                    </a:p>
                  </a:txBody>
                  <a:tcPr anchor="ctr"/>
                </a:tc>
                <a:tc>
                  <a:txBody>
                    <a:bodyPr/>
                    <a:lstStyle/>
                    <a:p>
                      <a:pPr algn="ctr"/>
                      <a:r>
                        <a:rPr lang="en-US" dirty="0" smtClean="0"/>
                        <a:t>XX</a:t>
                      </a:r>
                      <a:endParaRPr lang="en-US" dirty="0"/>
                    </a:p>
                  </a:txBody>
                  <a:tcPr anchor="ctr"/>
                </a:tc>
              </a:tr>
              <a:tr h="370840">
                <a:tc>
                  <a:txBody>
                    <a:bodyPr/>
                    <a:lstStyle/>
                    <a:p>
                      <a:r>
                        <a:rPr lang="en-US" dirty="0" smtClean="0"/>
                        <a:t>Honors Classes</a:t>
                      </a:r>
                      <a:endParaRPr lang="en-US" dirty="0"/>
                    </a:p>
                  </a:txBody>
                  <a:tcPr/>
                </a:tc>
                <a:tc>
                  <a:txBody>
                    <a:bodyPr/>
                    <a:lstStyle/>
                    <a:p>
                      <a:pPr algn="ctr"/>
                      <a:r>
                        <a:rPr lang="en-US" dirty="0" smtClean="0"/>
                        <a:t>X</a:t>
                      </a:r>
                      <a:endParaRPr lang="en-US" dirty="0"/>
                    </a:p>
                  </a:txBody>
                  <a:tcPr anchor="ctr"/>
                </a:tc>
                <a:tc>
                  <a:txBody>
                    <a:bodyPr/>
                    <a:lstStyle/>
                    <a:p>
                      <a:pPr algn="ctr"/>
                      <a:endParaRPr lang="en-US" dirty="0"/>
                    </a:p>
                  </a:txBody>
                  <a:tcPr anchor="ctr"/>
                </a:tc>
                <a:tc>
                  <a:txBody>
                    <a:bodyPr/>
                    <a:lstStyle/>
                    <a:p>
                      <a:pPr algn="ctr"/>
                      <a:r>
                        <a:rPr lang="en-US" dirty="0" smtClean="0"/>
                        <a:t>X</a:t>
                      </a:r>
                      <a:endParaRPr lang="en-US" dirty="0"/>
                    </a:p>
                  </a:txBody>
                  <a:tcPr anchor="ctr"/>
                </a:tc>
                <a:tc>
                  <a:txBody>
                    <a:bodyPr/>
                    <a:lstStyle/>
                    <a:p>
                      <a:pPr algn="ctr"/>
                      <a:r>
                        <a:rPr lang="en-US" dirty="0" smtClean="0"/>
                        <a:t>X</a:t>
                      </a:r>
                      <a:endParaRPr lang="en-US" dirty="0"/>
                    </a:p>
                  </a:txBody>
                  <a:tcPr anchor="ctr"/>
                </a:tc>
                <a:tc>
                  <a:txBody>
                    <a:bodyPr/>
                    <a:lstStyle/>
                    <a:p>
                      <a:pPr algn="ctr"/>
                      <a:r>
                        <a:rPr lang="en-US" dirty="0" smtClean="0"/>
                        <a:t>XX</a:t>
                      </a:r>
                      <a:endParaRPr lang="en-US" dirty="0"/>
                    </a:p>
                  </a:txBody>
                  <a:tcPr anchor="ctr"/>
                </a:tc>
              </a:tr>
              <a:tr h="370840">
                <a:tc>
                  <a:txBody>
                    <a:bodyPr/>
                    <a:lstStyle/>
                    <a:p>
                      <a:r>
                        <a:rPr lang="en-US" dirty="0" smtClean="0"/>
                        <a:t>Pre-assessment</a:t>
                      </a:r>
                      <a:endParaRPr lang="en-US" dirty="0"/>
                    </a:p>
                  </a:txBody>
                  <a:tcPr/>
                </a:tc>
                <a:tc>
                  <a:txBody>
                    <a:bodyPr/>
                    <a:lstStyle/>
                    <a:p>
                      <a:pPr algn="ctr"/>
                      <a:r>
                        <a:rPr lang="en-US" dirty="0" smtClean="0"/>
                        <a:t>X</a:t>
                      </a:r>
                      <a:endParaRPr lang="en-US" dirty="0"/>
                    </a:p>
                  </a:txBody>
                  <a:tcPr anchor="ctr"/>
                </a:tc>
                <a:tc>
                  <a:txBody>
                    <a:bodyPr/>
                    <a:lstStyle/>
                    <a:p>
                      <a:pPr algn="ctr"/>
                      <a:r>
                        <a:rPr lang="en-US" dirty="0" smtClean="0"/>
                        <a:t>X</a:t>
                      </a:r>
                      <a:endParaRPr lang="en-US" dirty="0"/>
                    </a:p>
                  </a:txBody>
                  <a:tcPr anchor="ctr"/>
                </a:tc>
                <a:tc>
                  <a:txBody>
                    <a:bodyPr/>
                    <a:lstStyle/>
                    <a:p>
                      <a:pPr algn="ctr"/>
                      <a:r>
                        <a:rPr lang="en-US" dirty="0" smtClean="0"/>
                        <a:t>X</a:t>
                      </a:r>
                      <a:endParaRPr lang="en-US" dirty="0"/>
                    </a:p>
                  </a:txBody>
                  <a:tcPr anchor="ctr"/>
                </a:tc>
                <a:tc>
                  <a:txBody>
                    <a:bodyPr/>
                    <a:lstStyle/>
                    <a:p>
                      <a:pPr algn="ctr"/>
                      <a:endParaRPr lang="en-US" dirty="0"/>
                    </a:p>
                  </a:txBody>
                  <a:tcPr anchor="ctr"/>
                </a:tc>
                <a:tc>
                  <a:txBody>
                    <a:bodyPr/>
                    <a:lstStyle/>
                    <a:p>
                      <a:pPr algn="ctr"/>
                      <a:r>
                        <a:rPr lang="en-US" dirty="0" smtClean="0"/>
                        <a:t>XX</a:t>
                      </a:r>
                      <a:endParaRPr lang="en-US" dirty="0"/>
                    </a:p>
                  </a:txBody>
                  <a:tcPr anchor="ctr"/>
                </a:tc>
              </a:tr>
              <a:tr h="370840">
                <a:tc>
                  <a:txBody>
                    <a:bodyPr/>
                    <a:lstStyle/>
                    <a:p>
                      <a:r>
                        <a:rPr lang="en-US" dirty="0" smtClean="0"/>
                        <a:t>Higher-level Thinking Tasks</a:t>
                      </a:r>
                      <a:endParaRPr lang="en-US" dirty="0"/>
                    </a:p>
                  </a:txBody>
                  <a:tcPr/>
                </a:tc>
                <a:tc>
                  <a:txBody>
                    <a:bodyPr/>
                    <a:lstStyle/>
                    <a:p>
                      <a:pPr algn="ctr"/>
                      <a:r>
                        <a:rPr lang="en-US" dirty="0" smtClean="0"/>
                        <a:t>X</a:t>
                      </a:r>
                      <a:endParaRPr lang="en-US" dirty="0"/>
                    </a:p>
                  </a:txBody>
                  <a:tcPr anchor="ctr"/>
                </a:tc>
                <a:tc>
                  <a:txBody>
                    <a:bodyPr/>
                    <a:lstStyle/>
                    <a:p>
                      <a:pPr algn="ctr"/>
                      <a:r>
                        <a:rPr lang="en-US" dirty="0" smtClean="0"/>
                        <a:t>X</a:t>
                      </a:r>
                      <a:endParaRPr lang="en-US" dirty="0"/>
                    </a:p>
                  </a:txBody>
                  <a:tcPr anchor="ctr"/>
                </a:tc>
                <a:tc>
                  <a:txBody>
                    <a:bodyPr/>
                    <a:lstStyle/>
                    <a:p>
                      <a:pPr algn="ctr"/>
                      <a:r>
                        <a:rPr lang="en-US" dirty="0" smtClean="0"/>
                        <a:t>X</a:t>
                      </a:r>
                      <a:endParaRPr lang="en-US" dirty="0"/>
                    </a:p>
                  </a:txBody>
                  <a:tcPr anchor="ctr"/>
                </a:tc>
                <a:tc>
                  <a:txBody>
                    <a:bodyPr/>
                    <a:lstStyle/>
                    <a:p>
                      <a:pPr algn="ctr"/>
                      <a:r>
                        <a:rPr lang="en-US" dirty="0" smtClean="0"/>
                        <a:t>X</a:t>
                      </a:r>
                      <a:endParaRPr lang="en-US" dirty="0"/>
                    </a:p>
                  </a:txBody>
                  <a:tcPr anchor="ctr"/>
                </a:tc>
                <a:tc>
                  <a:txBody>
                    <a:bodyPr/>
                    <a:lstStyle/>
                    <a:p>
                      <a:pPr algn="ctr"/>
                      <a:r>
                        <a:rPr lang="en-US" dirty="0" smtClean="0"/>
                        <a:t>XX</a:t>
                      </a:r>
                      <a:endParaRPr lang="en-US" dirty="0"/>
                    </a:p>
                  </a:txBody>
                  <a:tcPr anchor="ctr"/>
                </a:tc>
              </a:tr>
              <a:tr h="370840">
                <a:tc>
                  <a:txBody>
                    <a:bodyPr/>
                    <a:lstStyle/>
                    <a:p>
                      <a:r>
                        <a:rPr lang="en-US" dirty="0" smtClean="0"/>
                        <a:t>Creative Thinking</a:t>
                      </a:r>
                      <a:r>
                        <a:rPr lang="en-US" baseline="0" dirty="0" smtClean="0"/>
                        <a:t> Tasks</a:t>
                      </a:r>
                      <a:endParaRPr lang="en-US" dirty="0"/>
                    </a:p>
                  </a:txBody>
                  <a:tcPr/>
                </a:tc>
                <a:tc>
                  <a:txBody>
                    <a:bodyPr/>
                    <a:lstStyle/>
                    <a:p>
                      <a:pPr algn="ctr"/>
                      <a:r>
                        <a:rPr lang="en-US" dirty="0" smtClean="0"/>
                        <a:t>X</a:t>
                      </a:r>
                      <a:endParaRPr lang="en-US" dirty="0"/>
                    </a:p>
                  </a:txBody>
                  <a:tcPr anchor="ctr"/>
                </a:tc>
                <a:tc>
                  <a:txBody>
                    <a:bodyPr/>
                    <a:lstStyle/>
                    <a:p>
                      <a:pPr algn="ctr"/>
                      <a:r>
                        <a:rPr lang="en-US" dirty="0" smtClean="0"/>
                        <a:t>X</a:t>
                      </a:r>
                      <a:endParaRPr lang="en-US" dirty="0"/>
                    </a:p>
                  </a:txBody>
                  <a:tcPr anchor="ctr"/>
                </a:tc>
                <a:tc>
                  <a:txBody>
                    <a:bodyPr/>
                    <a:lstStyle/>
                    <a:p>
                      <a:pPr algn="ctr"/>
                      <a:r>
                        <a:rPr lang="en-US" dirty="0" smtClean="0"/>
                        <a:t>X</a:t>
                      </a:r>
                      <a:endParaRPr lang="en-US" dirty="0"/>
                    </a:p>
                  </a:txBody>
                  <a:tcPr anchor="ctr"/>
                </a:tc>
                <a:tc>
                  <a:txBody>
                    <a:bodyPr/>
                    <a:lstStyle/>
                    <a:p>
                      <a:pPr algn="ctr"/>
                      <a:r>
                        <a:rPr lang="en-US" dirty="0" smtClean="0"/>
                        <a:t>X</a:t>
                      </a:r>
                      <a:endParaRPr lang="en-US" dirty="0"/>
                    </a:p>
                  </a:txBody>
                  <a:tcPr anchor="ctr"/>
                </a:tc>
                <a:tc>
                  <a:txBody>
                    <a:bodyPr/>
                    <a:lstStyle/>
                    <a:p>
                      <a:pPr algn="ctr"/>
                      <a:r>
                        <a:rPr lang="en-US" dirty="0" smtClean="0"/>
                        <a:t>XX</a:t>
                      </a:r>
                      <a:endParaRPr lang="en-US" dirty="0"/>
                    </a:p>
                  </a:txBody>
                  <a:tcPr anchor="ctr"/>
                </a:tc>
              </a:tr>
              <a:tr h="370840">
                <a:tc>
                  <a:txBody>
                    <a:bodyPr/>
                    <a:lstStyle/>
                    <a:p>
                      <a:r>
                        <a:rPr lang="en-US" dirty="0" smtClean="0"/>
                        <a:t>Project-based Learning</a:t>
                      </a:r>
                      <a:endParaRPr lang="en-US" dirty="0"/>
                    </a:p>
                  </a:txBody>
                  <a:tcPr/>
                </a:tc>
                <a:tc>
                  <a:txBody>
                    <a:bodyPr/>
                    <a:lstStyle/>
                    <a:p>
                      <a:pPr algn="ctr"/>
                      <a:r>
                        <a:rPr lang="en-US" dirty="0" smtClean="0"/>
                        <a:t>X</a:t>
                      </a:r>
                      <a:endParaRPr lang="en-US" dirty="0"/>
                    </a:p>
                  </a:txBody>
                  <a:tcPr anchor="ctr"/>
                </a:tc>
                <a:tc>
                  <a:txBody>
                    <a:bodyPr/>
                    <a:lstStyle/>
                    <a:p>
                      <a:pPr algn="ctr"/>
                      <a:r>
                        <a:rPr lang="en-US" dirty="0" smtClean="0"/>
                        <a:t>X</a:t>
                      </a:r>
                      <a:endParaRPr lang="en-US" dirty="0"/>
                    </a:p>
                  </a:txBody>
                  <a:tcPr anchor="ctr"/>
                </a:tc>
                <a:tc>
                  <a:txBody>
                    <a:bodyPr/>
                    <a:lstStyle/>
                    <a:p>
                      <a:pPr algn="ctr"/>
                      <a:r>
                        <a:rPr lang="en-US" dirty="0" smtClean="0"/>
                        <a:t>X</a:t>
                      </a:r>
                      <a:endParaRPr lang="en-US" dirty="0"/>
                    </a:p>
                  </a:txBody>
                  <a:tcPr anchor="ctr"/>
                </a:tc>
                <a:tc>
                  <a:txBody>
                    <a:bodyPr/>
                    <a:lstStyle/>
                    <a:p>
                      <a:pPr algn="ctr"/>
                      <a:r>
                        <a:rPr lang="en-US" dirty="0" smtClean="0"/>
                        <a:t>X</a:t>
                      </a:r>
                      <a:endParaRPr lang="en-US" dirty="0"/>
                    </a:p>
                  </a:txBody>
                  <a:tcPr anchor="ctr"/>
                </a:tc>
                <a:tc>
                  <a:txBody>
                    <a:bodyPr/>
                    <a:lstStyle/>
                    <a:p>
                      <a:pPr algn="ctr"/>
                      <a:r>
                        <a:rPr lang="en-US" dirty="0" smtClean="0"/>
                        <a:t>XX</a:t>
                      </a:r>
                      <a:endParaRPr lang="en-US" dirty="0"/>
                    </a:p>
                  </a:txBody>
                  <a:tcPr anchor="ctr"/>
                </a:tc>
              </a:tr>
            </a:tbl>
          </a:graphicData>
        </a:graphic>
      </p:graphicFrame>
    </p:spTree>
    <p:extLst>
      <p:ext uri="{BB962C8B-B14F-4D97-AF65-F5344CB8AC3E}">
        <p14:creationId xmlns:p14="http://schemas.microsoft.com/office/powerpoint/2010/main" val="3789112336"/>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Flexible </a:t>
            </a:r>
            <a:r>
              <a:rPr lang="en-US" dirty="0" smtClean="0"/>
              <a:t>Grouping and</a:t>
            </a:r>
            <a:r>
              <a:rPr lang="en-US" dirty="0"/>
              <a:t/>
            </a:r>
            <a:br>
              <a:rPr lang="en-US" dirty="0"/>
            </a:br>
            <a:r>
              <a:rPr lang="en-US" dirty="0" smtClean="0"/>
              <a:t>Curriculum Compacting</a:t>
            </a:r>
            <a:endParaRPr lang="en-US" dirty="0"/>
          </a:p>
        </p:txBody>
      </p:sp>
      <p:sp>
        <p:nvSpPr>
          <p:cNvPr id="3" name="Content Placeholder 2"/>
          <p:cNvSpPr>
            <a:spLocks noGrp="1"/>
          </p:cNvSpPr>
          <p:nvPr>
            <p:ph idx="1"/>
          </p:nvPr>
        </p:nvSpPr>
        <p:spPr/>
        <p:txBody>
          <a:bodyPr>
            <a:normAutofit lnSpcReduction="10000"/>
          </a:bodyPr>
          <a:lstStyle/>
          <a:p>
            <a:pPr marL="342900" indent="-342900">
              <a:buFont typeface="+mj-lt"/>
              <a:buAutoNum type="arabicPeriod"/>
            </a:pPr>
            <a:r>
              <a:rPr lang="en-US" sz="3200" dirty="0">
                <a:latin typeface="+mj-lt"/>
                <a:cs typeface="Aharoni" panose="02010803020104030203" pitchFamily="2" charset="-79"/>
              </a:rPr>
              <a:t>Flexible Grouping</a:t>
            </a:r>
          </a:p>
          <a:p>
            <a:pPr marL="742950" lvl="1">
              <a:buFont typeface="Wingdings" panose="05000000000000000000" pitchFamily="2" charset="2"/>
              <a:buChar char="§"/>
            </a:pPr>
            <a:r>
              <a:rPr lang="en-US" sz="2400" dirty="0">
                <a:latin typeface="+mj-lt"/>
                <a:cs typeface="Aharoni" panose="02010803020104030203" pitchFamily="2" charset="-79"/>
              </a:rPr>
              <a:t>Interest</a:t>
            </a:r>
          </a:p>
          <a:p>
            <a:pPr marL="742950" lvl="1">
              <a:buFont typeface="Wingdings" panose="05000000000000000000" pitchFamily="2" charset="2"/>
              <a:buChar char="§"/>
            </a:pPr>
            <a:r>
              <a:rPr lang="en-US" sz="2400" dirty="0">
                <a:latin typeface="+mj-lt"/>
                <a:cs typeface="Aharoni" panose="02010803020104030203" pitchFamily="2" charset="-79"/>
              </a:rPr>
              <a:t>Achievement level</a:t>
            </a:r>
          </a:p>
          <a:p>
            <a:pPr marL="742950" lvl="1">
              <a:buFont typeface="Wingdings" panose="05000000000000000000" pitchFamily="2" charset="2"/>
              <a:buChar char="§"/>
            </a:pPr>
            <a:r>
              <a:rPr lang="en-US" sz="2400" dirty="0">
                <a:latin typeface="+mj-lt"/>
                <a:cs typeface="Aharoni" panose="02010803020104030203" pitchFamily="2" charset="-79"/>
              </a:rPr>
              <a:t>Activity</a:t>
            </a:r>
          </a:p>
          <a:p>
            <a:pPr marL="742950" lvl="1">
              <a:buFont typeface="Wingdings" panose="05000000000000000000" pitchFamily="2" charset="2"/>
              <a:buChar char="§"/>
            </a:pPr>
            <a:r>
              <a:rPr lang="en-US" sz="2400" dirty="0">
                <a:latin typeface="+mj-lt"/>
                <a:cs typeface="Aharoni" panose="02010803020104030203" pitchFamily="2" charset="-79"/>
              </a:rPr>
              <a:t>Learning preference</a:t>
            </a:r>
          </a:p>
          <a:p>
            <a:pPr marL="742950" lvl="1">
              <a:buFont typeface="Wingdings" panose="05000000000000000000" pitchFamily="2" charset="2"/>
              <a:buChar char="§"/>
            </a:pPr>
            <a:r>
              <a:rPr lang="en-US" sz="2400" dirty="0">
                <a:latin typeface="+mj-lt"/>
                <a:cs typeface="Aharoni" panose="02010803020104030203" pitchFamily="2" charset="-79"/>
              </a:rPr>
              <a:t>Special needs</a:t>
            </a:r>
          </a:p>
          <a:p>
            <a:pPr marL="342900" indent="-342900">
              <a:buFont typeface="+mj-lt"/>
              <a:buAutoNum type="arabicPeriod"/>
            </a:pPr>
            <a:r>
              <a:rPr lang="en-US" sz="2800" dirty="0">
                <a:latin typeface="+mj-lt"/>
                <a:cs typeface="Aharoni" panose="02010803020104030203" pitchFamily="2" charset="-79"/>
              </a:rPr>
              <a:t>Curriculum Compacting (skill work)</a:t>
            </a:r>
          </a:p>
          <a:p>
            <a:pPr marL="742950" lvl="1">
              <a:buFont typeface="Wingdings" panose="05000000000000000000" pitchFamily="2" charset="2"/>
              <a:buChar char="§"/>
            </a:pPr>
            <a:r>
              <a:rPr lang="en-US" sz="2400" dirty="0" smtClean="0">
                <a:latin typeface="+mj-lt"/>
                <a:cs typeface="Aharoni" panose="02010803020104030203" pitchFamily="2" charset="-79"/>
              </a:rPr>
              <a:t>Used in conjunction with pre-assessment</a:t>
            </a:r>
            <a:endParaRPr lang="en-US" sz="2400" dirty="0">
              <a:latin typeface="+mj-lt"/>
              <a:cs typeface="Aharoni" panose="02010803020104030203" pitchFamily="2" charset="-79"/>
            </a:endParaRPr>
          </a:p>
          <a:p>
            <a:pPr marL="742950" lvl="1">
              <a:buFont typeface="Wingdings" panose="05000000000000000000" pitchFamily="2" charset="2"/>
              <a:buChar char="§"/>
            </a:pPr>
            <a:r>
              <a:rPr lang="en-US" sz="2400" dirty="0" smtClean="0">
                <a:latin typeface="+mj-lt"/>
                <a:cs typeface="Aharoni" panose="02010803020104030203" pitchFamily="2" charset="-79"/>
              </a:rPr>
              <a:t>Skills already mastered are removed</a:t>
            </a:r>
          </a:p>
          <a:p>
            <a:pPr marL="742950" lvl="1">
              <a:buFont typeface="Wingdings" panose="05000000000000000000" pitchFamily="2" charset="2"/>
              <a:buChar char="§"/>
            </a:pPr>
            <a:r>
              <a:rPr lang="en-US" sz="2400" dirty="0" smtClean="0">
                <a:latin typeface="+mj-lt"/>
                <a:cs typeface="Aharoni" panose="02010803020104030203" pitchFamily="2" charset="-79"/>
              </a:rPr>
              <a:t>Time for independent study/projects</a:t>
            </a:r>
            <a:endParaRPr lang="en-US" sz="2400" dirty="0">
              <a:latin typeface="+mj-lt"/>
              <a:cs typeface="Aharoni" panose="02010803020104030203" pitchFamily="2" charset="-79"/>
            </a:endParaRPr>
          </a:p>
          <a:p>
            <a:endParaRPr lang="en-US" dirty="0">
              <a:latin typeface="+mj-lt"/>
            </a:endParaRPr>
          </a:p>
        </p:txBody>
      </p:sp>
    </p:spTree>
    <p:extLst>
      <p:ext uri="{BB962C8B-B14F-4D97-AF65-F5344CB8AC3E}">
        <p14:creationId xmlns:p14="http://schemas.microsoft.com/office/powerpoint/2010/main" val="132245070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Definition of Underachievement</a:t>
            </a:r>
            <a:endParaRPr lang="en-US" dirty="0"/>
          </a:p>
        </p:txBody>
      </p:sp>
      <p:sp>
        <p:nvSpPr>
          <p:cNvPr id="3" name="Content Placeholder 2"/>
          <p:cNvSpPr>
            <a:spLocks noGrp="1"/>
          </p:cNvSpPr>
          <p:nvPr>
            <p:ph idx="1"/>
          </p:nvPr>
        </p:nvSpPr>
        <p:spPr/>
        <p:txBody>
          <a:bodyPr/>
          <a:lstStyle/>
          <a:p>
            <a:r>
              <a:rPr lang="en-US" altLang="en-US" sz="3200" dirty="0" smtClean="0"/>
              <a:t>“…a discrepancy between potential (innate ability; gifts) and performance (achievement)” (Heacox &amp; Cash, 2014).</a:t>
            </a:r>
          </a:p>
          <a:p>
            <a:r>
              <a:rPr lang="en-US" altLang="en-US" sz="3200" dirty="0" smtClean="0"/>
              <a:t>Must </a:t>
            </a:r>
            <a:r>
              <a:rPr lang="en-US" altLang="en-US" sz="3200" dirty="0"/>
              <a:t>NOT be the result of a diagnosed learning disability and must </a:t>
            </a:r>
            <a:r>
              <a:rPr lang="en-US" altLang="en-US" sz="3200" dirty="0" smtClean="0"/>
              <a:t>persist </a:t>
            </a:r>
            <a:r>
              <a:rPr lang="en-US" altLang="en-US" sz="3200" dirty="0"/>
              <a:t>over </a:t>
            </a:r>
            <a:r>
              <a:rPr lang="en-US" altLang="en-US" sz="3200" dirty="0" smtClean="0"/>
              <a:t>a period of one school year.</a:t>
            </a:r>
            <a:endParaRPr lang="en-US" altLang="en-US" sz="3200" dirty="0"/>
          </a:p>
          <a:p>
            <a:pPr marL="64008" indent="0">
              <a:buNone/>
            </a:pPr>
            <a:endParaRPr lang="en-US" dirty="0"/>
          </a:p>
        </p:txBody>
      </p:sp>
    </p:spTree>
    <p:extLst>
      <p:ext uri="{BB962C8B-B14F-4D97-AF65-F5344CB8AC3E}">
        <p14:creationId xmlns:p14="http://schemas.microsoft.com/office/powerpoint/2010/main" val="3813931875"/>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743200" y="673438"/>
            <a:ext cx="6032916" cy="5879762"/>
          </a:xfrm>
          <a:prstGeom prst="rect">
            <a:avLst/>
          </a:prstGeom>
        </p:spPr>
      </p:pic>
      <p:sp>
        <p:nvSpPr>
          <p:cNvPr id="4" name="Title 3"/>
          <p:cNvSpPr>
            <a:spLocks noGrp="1"/>
          </p:cNvSpPr>
          <p:nvPr>
            <p:ph type="title"/>
          </p:nvPr>
        </p:nvSpPr>
        <p:spPr>
          <a:xfrm>
            <a:off x="760938" y="152400"/>
            <a:ext cx="7520940" cy="548640"/>
          </a:xfrm>
        </p:spPr>
        <p:txBody>
          <a:bodyPr>
            <a:noAutofit/>
          </a:bodyPr>
          <a:lstStyle/>
          <a:p>
            <a:pPr algn="ctr"/>
            <a:r>
              <a:rPr lang="en-US" sz="3600" dirty="0" smtClean="0">
                <a:cs typeface="Aharoni" panose="02010803020104030203" pitchFamily="2" charset="-79"/>
              </a:rPr>
              <a:t>3. Tiered assignments—R. </a:t>
            </a:r>
            <a:r>
              <a:rPr lang="en-US" sz="3600" dirty="0">
                <a:cs typeface="Aharoni" panose="02010803020104030203" pitchFamily="2" charset="-79"/>
              </a:rPr>
              <a:t>C</a:t>
            </a:r>
            <a:r>
              <a:rPr lang="en-US" sz="3600" dirty="0" smtClean="0">
                <a:cs typeface="Aharoni" panose="02010803020104030203" pitchFamily="2" charset="-79"/>
              </a:rPr>
              <a:t>ash</a:t>
            </a:r>
            <a:endParaRPr lang="en-US" sz="3600" dirty="0">
              <a:cs typeface="Aharoni" panose="02010803020104030203" pitchFamily="2" charset="-79"/>
            </a:endParaRPr>
          </a:p>
        </p:txBody>
      </p:sp>
      <p:sp>
        <p:nvSpPr>
          <p:cNvPr id="5" name="TextBox 4"/>
          <p:cNvSpPr txBox="1"/>
          <p:nvPr/>
        </p:nvSpPr>
        <p:spPr>
          <a:xfrm>
            <a:off x="228601" y="1447800"/>
            <a:ext cx="2438399" cy="3539430"/>
          </a:xfrm>
          <a:prstGeom prst="rect">
            <a:avLst/>
          </a:prstGeom>
          <a:solidFill>
            <a:schemeClr val="bg1"/>
          </a:solidFill>
        </p:spPr>
        <p:txBody>
          <a:bodyPr wrap="square" rtlCol="0">
            <a:spAutoFit/>
          </a:bodyPr>
          <a:lstStyle/>
          <a:p>
            <a:r>
              <a:rPr lang="en-US" sz="1400" dirty="0" smtClean="0">
                <a:latin typeface="Aharoni" panose="02010803020104030203" pitchFamily="2" charset="-79"/>
                <a:cs typeface="Aharoni" panose="02010803020104030203" pitchFamily="2" charset="-79"/>
              </a:rPr>
              <a:t>Tiered assignments are</a:t>
            </a:r>
          </a:p>
          <a:p>
            <a:r>
              <a:rPr lang="en-US" sz="1400" dirty="0">
                <a:latin typeface="Aharoni" panose="02010803020104030203" pitchFamily="2" charset="-79"/>
                <a:cs typeface="Aharoni" panose="02010803020104030203" pitchFamily="2" charset="-79"/>
              </a:rPr>
              <a:t>u</a:t>
            </a:r>
            <a:r>
              <a:rPr lang="en-US" sz="1400" dirty="0" smtClean="0">
                <a:latin typeface="Aharoni" panose="02010803020104030203" pitchFamily="2" charset="-79"/>
                <a:cs typeface="Aharoni" panose="02010803020104030203" pitchFamily="2" charset="-79"/>
              </a:rPr>
              <a:t>sed in lessons when all </a:t>
            </a:r>
          </a:p>
          <a:p>
            <a:r>
              <a:rPr lang="en-US" sz="1400" dirty="0" smtClean="0">
                <a:latin typeface="Aharoni" panose="02010803020104030203" pitchFamily="2" charset="-79"/>
                <a:cs typeface="Aharoni" panose="02010803020104030203" pitchFamily="2" charset="-79"/>
              </a:rPr>
              <a:t>students are focused on </a:t>
            </a:r>
          </a:p>
          <a:p>
            <a:r>
              <a:rPr lang="en-US" sz="1400" dirty="0" smtClean="0">
                <a:latin typeface="Aharoni" panose="02010803020104030203" pitchFamily="2" charset="-79"/>
                <a:cs typeface="Aharoni" panose="02010803020104030203" pitchFamily="2" charset="-79"/>
              </a:rPr>
              <a:t>the same content, essential</a:t>
            </a:r>
          </a:p>
          <a:p>
            <a:r>
              <a:rPr lang="en-US" sz="1400" dirty="0">
                <a:latin typeface="Aharoni" panose="02010803020104030203" pitchFamily="2" charset="-79"/>
                <a:cs typeface="Aharoni" panose="02010803020104030203" pitchFamily="2" charset="-79"/>
              </a:rPr>
              <a:t>u</a:t>
            </a:r>
            <a:r>
              <a:rPr lang="en-US" sz="1400" dirty="0" smtClean="0">
                <a:latin typeface="Aharoni" panose="02010803020104030203" pitchFamily="2" charset="-79"/>
                <a:cs typeface="Aharoni" panose="02010803020104030203" pitchFamily="2" charset="-79"/>
              </a:rPr>
              <a:t>nderstandings, or key </a:t>
            </a:r>
          </a:p>
          <a:p>
            <a:r>
              <a:rPr lang="en-US" sz="1400" dirty="0">
                <a:latin typeface="Aharoni" panose="02010803020104030203" pitchFamily="2" charset="-79"/>
                <a:cs typeface="Aharoni" panose="02010803020104030203" pitchFamily="2" charset="-79"/>
              </a:rPr>
              <a:t>s</a:t>
            </a:r>
            <a:r>
              <a:rPr lang="en-US" sz="1400" dirty="0" smtClean="0">
                <a:latin typeface="Aharoni" panose="02010803020104030203" pitchFamily="2" charset="-79"/>
                <a:cs typeface="Aharoni" panose="02010803020104030203" pitchFamily="2" charset="-79"/>
              </a:rPr>
              <a:t>kills, but students work </a:t>
            </a:r>
          </a:p>
          <a:p>
            <a:r>
              <a:rPr lang="en-US" sz="1400" dirty="0">
                <a:latin typeface="Aharoni" panose="02010803020104030203" pitchFamily="2" charset="-79"/>
                <a:cs typeface="Aharoni" panose="02010803020104030203" pitchFamily="2" charset="-79"/>
              </a:rPr>
              <a:t>o</a:t>
            </a:r>
            <a:r>
              <a:rPr lang="en-US" sz="1400" dirty="0" smtClean="0">
                <a:latin typeface="Aharoni" panose="02010803020104030203" pitchFamily="2" charset="-79"/>
                <a:cs typeface="Aharoni" panose="02010803020104030203" pitchFamily="2" charset="-79"/>
              </a:rPr>
              <a:t>n parallel tasks that </a:t>
            </a:r>
          </a:p>
          <a:p>
            <a:r>
              <a:rPr lang="en-US" sz="1400" dirty="0">
                <a:latin typeface="Aharoni" panose="02010803020104030203" pitchFamily="2" charset="-79"/>
                <a:cs typeface="Aharoni" panose="02010803020104030203" pitchFamily="2" charset="-79"/>
              </a:rPr>
              <a:t>v</a:t>
            </a:r>
            <a:r>
              <a:rPr lang="en-US" sz="1400" dirty="0" smtClean="0">
                <a:latin typeface="Aharoni" panose="02010803020104030203" pitchFamily="2" charset="-79"/>
                <a:cs typeface="Aharoni" panose="02010803020104030203" pitchFamily="2" charset="-79"/>
              </a:rPr>
              <a:t>ary based on readiness, </a:t>
            </a:r>
            <a:endParaRPr lang="en-US" sz="1400" dirty="0">
              <a:latin typeface="Aharoni" panose="02010803020104030203" pitchFamily="2" charset="-79"/>
              <a:cs typeface="Aharoni" panose="02010803020104030203" pitchFamily="2" charset="-79"/>
            </a:endParaRPr>
          </a:p>
          <a:p>
            <a:r>
              <a:rPr lang="en-US" sz="1400" dirty="0">
                <a:latin typeface="Aharoni" panose="02010803020104030203" pitchFamily="2" charset="-79"/>
                <a:cs typeface="Aharoni" panose="02010803020104030203" pitchFamily="2" charset="-79"/>
              </a:rPr>
              <a:t>i</a:t>
            </a:r>
            <a:r>
              <a:rPr lang="en-US" sz="1400" dirty="0" smtClean="0">
                <a:latin typeface="Aharoni" panose="02010803020104030203" pitchFamily="2" charset="-79"/>
                <a:cs typeface="Aharoni" panose="02010803020104030203" pitchFamily="2" charset="-79"/>
              </a:rPr>
              <a:t>nterests, or learning </a:t>
            </a:r>
          </a:p>
          <a:p>
            <a:r>
              <a:rPr lang="en-US" sz="1400" dirty="0" smtClean="0">
                <a:latin typeface="Aharoni" panose="02010803020104030203" pitchFamily="2" charset="-79"/>
                <a:cs typeface="Aharoni" panose="02010803020104030203" pitchFamily="2" charset="-79"/>
              </a:rPr>
              <a:t>profile.</a:t>
            </a:r>
          </a:p>
          <a:p>
            <a:r>
              <a:rPr lang="en-US" sz="1400" u="sng" dirty="0" smtClean="0">
                <a:latin typeface="Aharoni" panose="02010803020104030203" pitchFamily="2" charset="-79"/>
                <a:cs typeface="Aharoni" panose="02010803020104030203" pitchFamily="2" charset="-79"/>
              </a:rPr>
              <a:t>Tier A</a:t>
            </a:r>
            <a:r>
              <a:rPr lang="en-US" sz="1400" dirty="0" smtClean="0">
                <a:latin typeface="Aharoni" panose="02010803020104030203" pitchFamily="2" charset="-79"/>
                <a:cs typeface="Aharoni" panose="02010803020104030203" pitchFamily="2" charset="-79"/>
              </a:rPr>
              <a:t> – structured, teacher- directed</a:t>
            </a:r>
          </a:p>
          <a:p>
            <a:r>
              <a:rPr lang="en-US" sz="1400" u="sng" dirty="0" smtClean="0">
                <a:latin typeface="Aharoni" panose="02010803020104030203" pitchFamily="2" charset="-79"/>
                <a:cs typeface="Aharoni" panose="02010803020104030203" pitchFamily="2" charset="-79"/>
              </a:rPr>
              <a:t>Tier B</a:t>
            </a:r>
            <a:r>
              <a:rPr lang="en-US" sz="1400" dirty="0" smtClean="0">
                <a:latin typeface="Aharoni" panose="02010803020104030203" pitchFamily="2" charset="-79"/>
                <a:cs typeface="Aharoni" panose="02010803020104030203" pitchFamily="2" charset="-79"/>
              </a:rPr>
              <a:t> – little prompting to</a:t>
            </a:r>
          </a:p>
          <a:p>
            <a:r>
              <a:rPr lang="en-US" sz="1400" dirty="0">
                <a:latin typeface="Aharoni" panose="02010803020104030203" pitchFamily="2" charset="-79"/>
                <a:cs typeface="Aharoni" panose="02010803020104030203" pitchFamily="2" charset="-79"/>
              </a:rPr>
              <a:t> </a:t>
            </a:r>
            <a:r>
              <a:rPr lang="en-US" sz="1400" dirty="0" smtClean="0">
                <a:latin typeface="Aharoni" panose="02010803020104030203" pitchFamily="2" charset="-79"/>
                <a:cs typeface="Aharoni" panose="02010803020104030203" pitchFamily="2" charset="-79"/>
              </a:rPr>
              <a:t>organize ideas</a:t>
            </a:r>
          </a:p>
          <a:p>
            <a:r>
              <a:rPr lang="en-US" sz="1400" u="sng" dirty="0" smtClean="0">
                <a:latin typeface="Aharoni" panose="02010803020104030203" pitchFamily="2" charset="-79"/>
                <a:cs typeface="Aharoni" panose="02010803020104030203" pitchFamily="2" charset="-79"/>
              </a:rPr>
              <a:t>Tier C</a:t>
            </a:r>
            <a:r>
              <a:rPr lang="en-US" sz="1400" dirty="0" smtClean="0">
                <a:latin typeface="Aharoni" panose="02010803020104030203" pitchFamily="2" charset="-79"/>
                <a:cs typeface="Aharoni" panose="02010803020104030203" pitchFamily="2" charset="-79"/>
              </a:rPr>
              <a:t> – challenging, open-</a:t>
            </a:r>
          </a:p>
          <a:p>
            <a:r>
              <a:rPr lang="en-US" sz="1400" dirty="0">
                <a:latin typeface="Aharoni" panose="02010803020104030203" pitchFamily="2" charset="-79"/>
                <a:cs typeface="Aharoni" panose="02010803020104030203" pitchFamily="2" charset="-79"/>
              </a:rPr>
              <a:t> </a:t>
            </a:r>
            <a:r>
              <a:rPr lang="en-US" sz="1400" dirty="0" smtClean="0">
                <a:latin typeface="Aharoni" panose="02010803020104030203" pitchFamily="2" charset="-79"/>
                <a:cs typeface="Aharoni" panose="02010803020104030203" pitchFamily="2" charset="-79"/>
              </a:rPr>
              <a:t>ended, student-selected</a:t>
            </a:r>
            <a:endParaRPr lang="en-US" sz="1400" dirty="0">
              <a:latin typeface="Aharoni" panose="02010803020104030203" pitchFamily="2" charset="-79"/>
              <a:cs typeface="Aharoni" panose="02010803020104030203" pitchFamily="2" charset="-79"/>
            </a:endParaRPr>
          </a:p>
        </p:txBody>
      </p:sp>
    </p:spTree>
    <p:extLst>
      <p:ext uri="{BB962C8B-B14F-4D97-AF65-F5344CB8AC3E}">
        <p14:creationId xmlns:p14="http://schemas.microsoft.com/office/powerpoint/2010/main" val="1607239297"/>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71600" y="212845"/>
            <a:ext cx="7128792" cy="6395503"/>
          </a:xfrm>
          <a:prstGeom prst="rect">
            <a:avLst/>
          </a:prstGeom>
        </p:spPr>
      </p:pic>
    </p:spTree>
    <p:extLst>
      <p:ext uri="{BB962C8B-B14F-4D97-AF65-F5344CB8AC3E}">
        <p14:creationId xmlns:p14="http://schemas.microsoft.com/office/powerpoint/2010/main" val="2149926187"/>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43608" y="188640"/>
            <a:ext cx="7056784" cy="6473695"/>
          </a:xfrm>
          <a:prstGeom prst="rect">
            <a:avLst/>
          </a:prstGeom>
        </p:spPr>
      </p:pic>
    </p:spTree>
    <p:extLst>
      <p:ext uri="{BB962C8B-B14F-4D97-AF65-F5344CB8AC3E}">
        <p14:creationId xmlns:p14="http://schemas.microsoft.com/office/powerpoint/2010/main" val="1512726355"/>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4.  Pre-assessment</a:t>
            </a:r>
            <a:endParaRPr lang="en-US" dirty="0"/>
          </a:p>
        </p:txBody>
      </p:sp>
      <p:sp>
        <p:nvSpPr>
          <p:cNvPr id="3" name="Content Placeholder 2"/>
          <p:cNvSpPr>
            <a:spLocks noGrp="1"/>
          </p:cNvSpPr>
          <p:nvPr>
            <p:ph idx="1"/>
          </p:nvPr>
        </p:nvSpPr>
        <p:spPr>
          <a:xfrm>
            <a:off x="457200" y="1447800"/>
            <a:ext cx="8229600" cy="5181600"/>
          </a:xfrm>
        </p:spPr>
        <p:txBody>
          <a:bodyPr/>
          <a:lstStyle/>
          <a:p>
            <a:pPr marL="64008" indent="0">
              <a:spcBef>
                <a:spcPts val="300"/>
              </a:spcBef>
              <a:buNone/>
            </a:pPr>
            <a:r>
              <a:rPr lang="en-US" sz="3200" dirty="0" smtClean="0">
                <a:latin typeface="+mj-lt"/>
                <a:cs typeface="Aharoni" panose="02010803020104030203" pitchFamily="2" charset="-79"/>
              </a:rPr>
              <a:t>Frequent assessment guides instruction.</a:t>
            </a:r>
          </a:p>
          <a:p>
            <a:pPr>
              <a:spcBef>
                <a:spcPts val="300"/>
              </a:spcBef>
              <a:buFont typeface="Wingdings" panose="05000000000000000000" pitchFamily="2" charset="2"/>
              <a:buChar char="ü"/>
            </a:pPr>
            <a:r>
              <a:rPr lang="en-US" sz="2400" dirty="0" smtClean="0">
                <a:latin typeface="+mj-lt"/>
                <a:cs typeface="Aharoni" panose="02010803020104030203" pitchFamily="2" charset="-79"/>
              </a:rPr>
              <a:t>Formal </a:t>
            </a:r>
            <a:r>
              <a:rPr lang="en-US" sz="2400" dirty="0">
                <a:latin typeface="+mj-lt"/>
                <a:cs typeface="Aharoni" panose="02010803020104030203" pitchFamily="2" charset="-79"/>
              </a:rPr>
              <a:t>and </a:t>
            </a:r>
            <a:r>
              <a:rPr lang="en-US" sz="2400" dirty="0" smtClean="0">
                <a:latin typeface="+mj-lt"/>
                <a:cs typeface="Aharoni" panose="02010803020104030203" pitchFamily="2" charset="-79"/>
              </a:rPr>
              <a:t>informal</a:t>
            </a:r>
          </a:p>
          <a:p>
            <a:pPr>
              <a:spcBef>
                <a:spcPts val="300"/>
              </a:spcBef>
              <a:buFont typeface="Wingdings" panose="05000000000000000000" pitchFamily="2" charset="2"/>
              <a:buChar char="ü"/>
            </a:pPr>
            <a:r>
              <a:rPr lang="en-US" sz="2400" dirty="0" smtClean="0">
                <a:latin typeface="+mj-lt"/>
                <a:cs typeface="Aharoni" panose="02010803020104030203" pitchFamily="2" charset="-79"/>
              </a:rPr>
              <a:t>Pre-</a:t>
            </a:r>
            <a:r>
              <a:rPr lang="en-US" sz="2400" dirty="0">
                <a:latin typeface="+mj-lt"/>
                <a:cs typeface="Aharoni" panose="02010803020104030203" pitchFamily="2" charset="-79"/>
              </a:rPr>
              <a:t>, formative, and </a:t>
            </a:r>
            <a:r>
              <a:rPr lang="en-US" sz="2400" dirty="0" smtClean="0">
                <a:latin typeface="+mj-lt"/>
                <a:cs typeface="Aharoni" panose="02010803020104030203" pitchFamily="2" charset="-79"/>
              </a:rPr>
              <a:t>summative</a:t>
            </a:r>
          </a:p>
          <a:p>
            <a:pPr marL="64008" indent="0">
              <a:spcBef>
                <a:spcPts val="300"/>
              </a:spcBef>
              <a:buNone/>
            </a:pPr>
            <a:endParaRPr lang="en-US" sz="2400" dirty="0">
              <a:latin typeface="+mj-lt"/>
              <a:cs typeface="Aharoni" panose="02010803020104030203" pitchFamily="2" charset="-79"/>
            </a:endParaRPr>
          </a:p>
          <a:p>
            <a:pPr marL="64008" indent="0">
              <a:spcBef>
                <a:spcPts val="300"/>
              </a:spcBef>
              <a:buNone/>
            </a:pPr>
            <a:r>
              <a:rPr lang="en-US" sz="3200" dirty="0" smtClean="0">
                <a:latin typeface="+mj-lt"/>
                <a:cs typeface="Aharoni" panose="02010803020104030203" pitchFamily="2" charset="-79"/>
              </a:rPr>
              <a:t>Types of Pre-assessment</a:t>
            </a:r>
          </a:p>
          <a:p>
            <a:pPr>
              <a:buFont typeface="Wingdings" panose="05000000000000000000" pitchFamily="2" charset="2"/>
              <a:buChar char="ü"/>
            </a:pPr>
            <a:r>
              <a:rPr lang="en-US" sz="2400" dirty="0" smtClean="0">
                <a:latin typeface="+mj-lt"/>
                <a:cs typeface="Aharoni" panose="02010803020104030203" pitchFamily="2" charset="-79"/>
              </a:rPr>
              <a:t>The T-W-H Chart (Think I know, Want to know, How I would like to learn about it)</a:t>
            </a:r>
          </a:p>
          <a:p>
            <a:pPr>
              <a:buFont typeface="Wingdings" panose="05000000000000000000" pitchFamily="2" charset="2"/>
              <a:buChar char="ü"/>
            </a:pPr>
            <a:r>
              <a:rPr lang="en-US" sz="2400" dirty="0" smtClean="0">
                <a:latin typeface="+mj-lt"/>
                <a:cs typeface="Aharoni" panose="02010803020104030203" pitchFamily="2" charset="-79"/>
              </a:rPr>
              <a:t>Open-ended Writing (5-minute time limit)</a:t>
            </a:r>
          </a:p>
          <a:p>
            <a:pPr>
              <a:buFont typeface="Wingdings" panose="05000000000000000000" pitchFamily="2" charset="2"/>
              <a:buChar char="ü"/>
            </a:pPr>
            <a:r>
              <a:rPr lang="en-US" sz="2400" dirty="0" smtClean="0">
                <a:latin typeface="+mj-lt"/>
                <a:cs typeface="Aharoni" panose="02010803020104030203" pitchFamily="2" charset="-79"/>
              </a:rPr>
              <a:t>End-of-unit or chapter assessment as pretest</a:t>
            </a:r>
          </a:p>
          <a:p>
            <a:pPr>
              <a:buFont typeface="Wingdings" panose="05000000000000000000" pitchFamily="2" charset="2"/>
              <a:buChar char="ü"/>
            </a:pPr>
            <a:r>
              <a:rPr lang="en-US" sz="2400" dirty="0" smtClean="0">
                <a:latin typeface="+mj-lt"/>
                <a:cs typeface="Aharoni" panose="02010803020104030203" pitchFamily="2" charset="-79"/>
              </a:rPr>
              <a:t>Learning Preference and Interest Inventories</a:t>
            </a:r>
          </a:p>
          <a:p>
            <a:pPr>
              <a:buFont typeface="Wingdings" panose="05000000000000000000" pitchFamily="2" charset="2"/>
              <a:buChar char="ü"/>
            </a:pPr>
            <a:r>
              <a:rPr lang="en-US" sz="2400" dirty="0" smtClean="0"/>
              <a:t>Five Most Difficult Questions (timed, of course)</a:t>
            </a:r>
            <a:endParaRPr lang="en-US" sz="2400" dirty="0"/>
          </a:p>
        </p:txBody>
      </p:sp>
    </p:spTree>
    <p:extLst>
      <p:ext uri="{BB962C8B-B14F-4D97-AF65-F5344CB8AC3E}">
        <p14:creationId xmlns:p14="http://schemas.microsoft.com/office/powerpoint/2010/main" val="2649547878"/>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Rot="1" noChangeArrowheads="1"/>
          </p:cNvSpPr>
          <p:nvPr>
            <p:ph type="title"/>
          </p:nvPr>
        </p:nvSpPr>
        <p:spPr/>
        <p:txBody>
          <a:bodyPr/>
          <a:lstStyle/>
          <a:p>
            <a:r>
              <a:rPr lang="en-US" altLang="en-US" sz="4000" dirty="0" smtClean="0"/>
              <a:t>Other High-impact Strategies to Personalize Education</a:t>
            </a:r>
            <a:endParaRPr lang="en-US" altLang="en-US" sz="4000" dirty="0"/>
          </a:p>
        </p:txBody>
      </p:sp>
      <p:sp>
        <p:nvSpPr>
          <p:cNvPr id="14339" name="Rectangle 3"/>
          <p:cNvSpPr>
            <a:spLocks noGrp="1" noRot="1" noChangeArrowheads="1"/>
          </p:cNvSpPr>
          <p:nvPr>
            <p:ph idx="1"/>
          </p:nvPr>
        </p:nvSpPr>
        <p:spPr/>
        <p:txBody>
          <a:bodyPr/>
          <a:lstStyle/>
          <a:p>
            <a:pPr>
              <a:lnSpc>
                <a:spcPct val="90000"/>
              </a:lnSpc>
            </a:pPr>
            <a:r>
              <a:rPr lang="en-US" altLang="en-US" dirty="0"/>
              <a:t>Exploration of student </a:t>
            </a:r>
            <a:r>
              <a:rPr lang="en-US" altLang="en-US" dirty="0" smtClean="0"/>
              <a:t>interests</a:t>
            </a:r>
          </a:p>
          <a:p>
            <a:pPr>
              <a:lnSpc>
                <a:spcPct val="90000"/>
              </a:lnSpc>
            </a:pPr>
            <a:r>
              <a:rPr lang="en-US" altLang="en-US" dirty="0" smtClean="0"/>
              <a:t>Pre-assessment of student content knowledge</a:t>
            </a:r>
            <a:endParaRPr lang="en-US" altLang="en-US" dirty="0"/>
          </a:p>
          <a:p>
            <a:pPr>
              <a:lnSpc>
                <a:spcPct val="90000"/>
              </a:lnSpc>
            </a:pPr>
            <a:r>
              <a:rPr lang="en-US" altLang="en-US" dirty="0" smtClean="0"/>
              <a:t>Career </a:t>
            </a:r>
            <a:r>
              <a:rPr lang="en-US" altLang="en-US" dirty="0"/>
              <a:t>exploration</a:t>
            </a:r>
          </a:p>
          <a:p>
            <a:pPr>
              <a:lnSpc>
                <a:spcPct val="90000"/>
              </a:lnSpc>
            </a:pPr>
            <a:r>
              <a:rPr lang="en-US" altLang="en-US" dirty="0" smtClean="0"/>
              <a:t>Real-world </a:t>
            </a:r>
            <a:r>
              <a:rPr lang="en-US" altLang="en-US" dirty="0"/>
              <a:t>experiences</a:t>
            </a:r>
          </a:p>
          <a:p>
            <a:pPr>
              <a:lnSpc>
                <a:spcPct val="90000"/>
              </a:lnSpc>
            </a:pPr>
            <a:r>
              <a:rPr lang="en-US" altLang="en-US" dirty="0" smtClean="0"/>
              <a:t>Study and organizational </a:t>
            </a:r>
            <a:r>
              <a:rPr lang="en-US" altLang="en-US" dirty="0"/>
              <a:t>skill </a:t>
            </a:r>
            <a:r>
              <a:rPr lang="en-US" altLang="en-US" dirty="0" smtClean="0"/>
              <a:t>instruction</a:t>
            </a:r>
            <a:endParaRPr lang="en-US" altLang="en-US" dirty="0"/>
          </a:p>
          <a:p>
            <a:pPr>
              <a:lnSpc>
                <a:spcPct val="90000"/>
              </a:lnSpc>
            </a:pPr>
            <a:r>
              <a:rPr lang="en-US" altLang="en-US" dirty="0" smtClean="0"/>
              <a:t>Educational </a:t>
            </a:r>
            <a:r>
              <a:rPr lang="en-US" altLang="en-US" dirty="0"/>
              <a:t>time spent with other capable students</a:t>
            </a:r>
          </a:p>
          <a:p>
            <a:pPr marL="64008" indent="0">
              <a:lnSpc>
                <a:spcPct val="90000"/>
              </a:lnSpc>
              <a:buNone/>
            </a:pPr>
            <a:endParaRPr lang="en-US" altLang="en-US" dirty="0"/>
          </a:p>
        </p:txBody>
      </p:sp>
    </p:spTree>
    <p:extLst>
      <p:ext uri="{BB962C8B-B14F-4D97-AF65-F5344CB8AC3E}">
        <p14:creationId xmlns:p14="http://schemas.microsoft.com/office/powerpoint/2010/main" val="1903325879"/>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152400"/>
            <a:ext cx="8229600" cy="1399032"/>
          </a:xfrm>
        </p:spPr>
        <p:txBody>
          <a:bodyPr/>
          <a:lstStyle/>
          <a:p>
            <a:r>
              <a:rPr lang="en-US" dirty="0" smtClean="0"/>
              <a:t>In Our Classroom…</a:t>
            </a:r>
            <a:endParaRPr lang="en-US" dirty="0"/>
          </a:p>
        </p:txBody>
      </p:sp>
      <p:sp>
        <p:nvSpPr>
          <p:cNvPr id="3" name="Content Placeholder 2"/>
          <p:cNvSpPr>
            <a:spLocks noGrp="1"/>
          </p:cNvSpPr>
          <p:nvPr>
            <p:ph idx="1"/>
          </p:nvPr>
        </p:nvSpPr>
        <p:spPr>
          <a:xfrm>
            <a:off x="228600" y="990600"/>
            <a:ext cx="8458200" cy="4572000"/>
          </a:xfrm>
        </p:spPr>
        <p:txBody>
          <a:bodyPr>
            <a:normAutofit fontScale="92500" lnSpcReduction="20000"/>
          </a:bodyPr>
          <a:lstStyle/>
          <a:p>
            <a:endParaRPr lang="en-US" dirty="0" smtClean="0"/>
          </a:p>
          <a:p>
            <a:pPr marL="448056" lvl="1" indent="-384048">
              <a:buSzPct val="80000"/>
              <a:buFont typeface="Wingdings 2"/>
              <a:buChar char=""/>
            </a:pPr>
            <a:r>
              <a:rPr lang="en-US" sz="3000" dirty="0"/>
              <a:t>Show acceptance and caring</a:t>
            </a:r>
          </a:p>
          <a:p>
            <a:r>
              <a:rPr lang="en-US" dirty="0" smtClean="0"/>
              <a:t>Focus on the positive and on strengths.</a:t>
            </a:r>
          </a:p>
          <a:p>
            <a:r>
              <a:rPr lang="en-US" dirty="0" smtClean="0"/>
              <a:t>Keep problems private.</a:t>
            </a:r>
          </a:p>
          <a:p>
            <a:r>
              <a:rPr lang="en-US" dirty="0" smtClean="0"/>
              <a:t>Maintain contact with parents/guardians.</a:t>
            </a:r>
          </a:p>
          <a:p>
            <a:r>
              <a:rPr lang="en-US" dirty="0" smtClean="0"/>
              <a:t>Keep student involved and interested; focus on process as well as the product</a:t>
            </a:r>
          </a:p>
          <a:p>
            <a:r>
              <a:rPr lang="en-US" dirty="0" smtClean="0"/>
              <a:t>Provide variety and choice</a:t>
            </a:r>
          </a:p>
          <a:p>
            <a:r>
              <a:rPr lang="en-US" dirty="0" smtClean="0"/>
              <a:t>Keep GT Coordinator aware of any issues with identified GT students and refer students that should be considered for the program. </a:t>
            </a:r>
            <a:endParaRPr lang="en-US" dirty="0"/>
          </a:p>
          <a:p>
            <a:pPr lvl="1"/>
            <a:endParaRPr lang="en-US" sz="3000" dirty="0" smtClean="0"/>
          </a:p>
        </p:txBody>
      </p:sp>
    </p:spTree>
    <p:extLst>
      <p:ext uri="{BB962C8B-B14F-4D97-AF65-F5344CB8AC3E}">
        <p14:creationId xmlns:p14="http://schemas.microsoft.com/office/powerpoint/2010/main" val="3853174837"/>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3855"/>
            <a:ext cx="8229600" cy="1399032"/>
          </a:xfrm>
        </p:spPr>
        <p:txBody>
          <a:bodyPr/>
          <a:lstStyle/>
          <a:p>
            <a:r>
              <a:rPr lang="en-US" dirty="0" smtClean="0"/>
              <a:t>In Our Classroom continued</a:t>
            </a:r>
            <a:endParaRPr lang="en-US" dirty="0"/>
          </a:p>
        </p:txBody>
      </p:sp>
      <p:sp>
        <p:nvSpPr>
          <p:cNvPr id="3" name="Content Placeholder 2"/>
          <p:cNvSpPr>
            <a:spLocks noGrp="1"/>
          </p:cNvSpPr>
          <p:nvPr>
            <p:ph idx="1"/>
          </p:nvPr>
        </p:nvSpPr>
        <p:spPr>
          <a:xfrm>
            <a:off x="533400" y="1295400"/>
            <a:ext cx="8229600" cy="5105400"/>
          </a:xfrm>
        </p:spPr>
        <p:txBody>
          <a:bodyPr>
            <a:normAutofit fontScale="70000" lnSpcReduction="20000"/>
          </a:bodyPr>
          <a:lstStyle/>
          <a:p>
            <a:r>
              <a:rPr lang="en-US" sz="4000" dirty="0"/>
              <a:t>Keep your expectations high and the learning rigorous.</a:t>
            </a:r>
          </a:p>
          <a:p>
            <a:pPr lvl="1"/>
            <a:r>
              <a:rPr lang="en-US" dirty="0"/>
              <a:t>Provide models of work expected</a:t>
            </a:r>
          </a:p>
          <a:p>
            <a:pPr lvl="1"/>
            <a:r>
              <a:rPr lang="en-US" dirty="0"/>
              <a:t>Provide descriptive feedback</a:t>
            </a:r>
          </a:p>
          <a:p>
            <a:pPr lvl="1"/>
            <a:r>
              <a:rPr lang="en-US" dirty="0"/>
              <a:t>Teach student to self-assess</a:t>
            </a:r>
          </a:p>
          <a:p>
            <a:pPr lvl="1"/>
            <a:r>
              <a:rPr lang="en-US" dirty="0"/>
              <a:t>Use recovery, redo, and do-over points</a:t>
            </a:r>
          </a:p>
          <a:p>
            <a:pPr lvl="1"/>
            <a:r>
              <a:rPr lang="en-US" dirty="0"/>
              <a:t>Enlist student in record-keeping</a:t>
            </a:r>
          </a:p>
          <a:p>
            <a:pPr lvl="1"/>
            <a:r>
              <a:rPr lang="en-US" dirty="0"/>
              <a:t>Utilize one-on-one </a:t>
            </a:r>
            <a:r>
              <a:rPr lang="en-US" dirty="0" smtClean="0"/>
              <a:t>conferences</a:t>
            </a:r>
          </a:p>
          <a:p>
            <a:pPr lvl="1"/>
            <a:r>
              <a:rPr lang="en-US" dirty="0" smtClean="0"/>
              <a:t>Assist students with organizational skills</a:t>
            </a:r>
          </a:p>
          <a:p>
            <a:pPr lvl="1"/>
            <a:r>
              <a:rPr lang="en-US" dirty="0" smtClean="0"/>
              <a:t>Set intervention techniques to assist the underachievers </a:t>
            </a:r>
            <a:endParaRPr lang="en-US" dirty="0"/>
          </a:p>
          <a:p>
            <a:r>
              <a:rPr lang="en-US" sz="3600" dirty="0"/>
              <a:t>Adjust your curriculum to make learning appropriate and relevant. </a:t>
            </a:r>
          </a:p>
          <a:p>
            <a:r>
              <a:rPr lang="en-US" altLang="zh-TW" sz="3600" dirty="0">
                <a:ea typeface="新細明體" pitchFamily="18" charset="-120"/>
              </a:rPr>
              <a:t>Create challenge, variety and opportunity for students to utilize strengths and interests to improve school performance and facilitate in-depth learning.</a:t>
            </a:r>
            <a:endParaRPr lang="en-US" sz="3600" dirty="0"/>
          </a:p>
          <a:p>
            <a:endParaRPr lang="en-US" dirty="0"/>
          </a:p>
        </p:txBody>
      </p:sp>
    </p:spTree>
    <p:extLst>
      <p:ext uri="{BB962C8B-B14F-4D97-AF65-F5344CB8AC3E}">
        <p14:creationId xmlns:p14="http://schemas.microsoft.com/office/powerpoint/2010/main" val="323847830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8535"/>
            <a:ext cx="8229600" cy="1399032"/>
          </a:xfrm>
        </p:spPr>
        <p:txBody>
          <a:bodyPr/>
          <a:lstStyle/>
          <a:p>
            <a:r>
              <a:rPr lang="en-US" dirty="0" smtClean="0"/>
              <a:t>Outside of Our Classroom….</a:t>
            </a:r>
            <a:endParaRPr lang="en-US" dirty="0"/>
          </a:p>
        </p:txBody>
      </p:sp>
      <p:sp>
        <p:nvSpPr>
          <p:cNvPr id="3" name="Content Placeholder 2"/>
          <p:cNvSpPr>
            <a:spLocks noGrp="1"/>
          </p:cNvSpPr>
          <p:nvPr>
            <p:ph idx="1"/>
          </p:nvPr>
        </p:nvSpPr>
        <p:spPr>
          <a:xfrm>
            <a:off x="457200" y="1066800"/>
            <a:ext cx="8229600" cy="5562600"/>
          </a:xfrm>
        </p:spPr>
        <p:txBody>
          <a:bodyPr>
            <a:normAutofit/>
          </a:bodyPr>
          <a:lstStyle/>
          <a:p>
            <a:r>
              <a:rPr lang="en-US" dirty="0" smtClean="0"/>
              <a:t>Promote extra-curricular participation</a:t>
            </a:r>
          </a:p>
          <a:p>
            <a:r>
              <a:rPr lang="en-US" dirty="0" smtClean="0"/>
              <a:t>Mentoring</a:t>
            </a:r>
          </a:p>
          <a:p>
            <a:r>
              <a:rPr lang="en-US" dirty="0" smtClean="0"/>
              <a:t>Counseling</a:t>
            </a:r>
          </a:p>
          <a:p>
            <a:pPr lvl="1"/>
            <a:r>
              <a:rPr lang="en-US" dirty="0" smtClean="0"/>
              <a:t>Goal: To reverse counterproductive habits and thinking.</a:t>
            </a:r>
          </a:p>
          <a:p>
            <a:pPr lvl="1"/>
            <a:r>
              <a:rPr lang="en-US" dirty="0" smtClean="0"/>
              <a:t>Focus on </a:t>
            </a:r>
          </a:p>
          <a:p>
            <a:pPr lvl="2"/>
            <a:r>
              <a:rPr lang="en-US" dirty="0" smtClean="0"/>
              <a:t>Student’s strengths</a:t>
            </a:r>
          </a:p>
          <a:p>
            <a:pPr lvl="2"/>
            <a:r>
              <a:rPr lang="en-US" dirty="0" smtClean="0"/>
              <a:t>“Making sense” of the factors involved and reframing as necessary </a:t>
            </a:r>
          </a:p>
          <a:p>
            <a:pPr lvl="2"/>
            <a:r>
              <a:rPr lang="en-US" dirty="0" smtClean="0"/>
              <a:t>Moving forward</a:t>
            </a:r>
          </a:p>
          <a:p>
            <a:pPr lvl="2"/>
            <a:r>
              <a:rPr lang="en-US" dirty="0" smtClean="0"/>
              <a:t>Empowerment—living “on purpose”</a:t>
            </a:r>
            <a:endParaRPr lang="en-US" dirty="0"/>
          </a:p>
        </p:txBody>
      </p:sp>
    </p:spTree>
    <p:extLst>
      <p:ext uri="{BB962C8B-B14F-4D97-AF65-F5344CB8AC3E}">
        <p14:creationId xmlns:p14="http://schemas.microsoft.com/office/powerpoint/2010/main" val="404985620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1399032"/>
          </a:xfrm>
        </p:spPr>
        <p:txBody>
          <a:bodyPr/>
          <a:lstStyle/>
          <a:p>
            <a:r>
              <a:rPr lang="en-US" dirty="0" smtClean="0"/>
              <a:t>Outside the Classroom …</a:t>
            </a:r>
            <a:endParaRPr lang="en-US" dirty="0"/>
          </a:p>
        </p:txBody>
      </p:sp>
      <p:sp>
        <p:nvSpPr>
          <p:cNvPr id="3" name="Content Placeholder 2"/>
          <p:cNvSpPr>
            <a:spLocks noGrp="1"/>
          </p:cNvSpPr>
          <p:nvPr>
            <p:ph idx="1"/>
          </p:nvPr>
        </p:nvSpPr>
        <p:spPr>
          <a:xfrm>
            <a:off x="533400" y="1600200"/>
            <a:ext cx="8229600" cy="4572000"/>
          </a:xfrm>
        </p:spPr>
        <p:txBody>
          <a:bodyPr>
            <a:normAutofit/>
          </a:bodyPr>
          <a:lstStyle/>
          <a:p>
            <a:r>
              <a:rPr lang="en-US" dirty="0" smtClean="0"/>
              <a:t>Parenting </a:t>
            </a:r>
          </a:p>
          <a:p>
            <a:pPr lvl="2"/>
            <a:r>
              <a:rPr lang="en-US" dirty="0" smtClean="0"/>
              <a:t>Establish positive communication strategies</a:t>
            </a:r>
          </a:p>
          <a:p>
            <a:pPr lvl="2"/>
            <a:r>
              <a:rPr lang="en-US" dirty="0" smtClean="0"/>
              <a:t>Set healthy family hierarchy and roles</a:t>
            </a:r>
          </a:p>
          <a:p>
            <a:pPr lvl="2"/>
            <a:r>
              <a:rPr lang="en-US" dirty="0" smtClean="0"/>
              <a:t>Demonstrate leadership within the family</a:t>
            </a:r>
          </a:p>
          <a:p>
            <a:pPr lvl="2"/>
            <a:r>
              <a:rPr lang="en-US" dirty="0" smtClean="0"/>
              <a:t>Clarify personal boundaries</a:t>
            </a:r>
          </a:p>
          <a:p>
            <a:pPr lvl="2"/>
            <a:r>
              <a:rPr lang="en-US" dirty="0" smtClean="0"/>
              <a:t>“</a:t>
            </a:r>
            <a:r>
              <a:rPr lang="en-US" dirty="0"/>
              <a:t>G</a:t>
            </a:r>
            <a:r>
              <a:rPr lang="en-US" dirty="0" smtClean="0"/>
              <a:t>ive permission“ to achieve</a:t>
            </a:r>
          </a:p>
          <a:p>
            <a:pPr lvl="2"/>
            <a:r>
              <a:rPr lang="en-US" dirty="0" smtClean="0"/>
              <a:t>Establish routine and organizational skills</a:t>
            </a:r>
          </a:p>
          <a:p>
            <a:pPr lvl="2"/>
            <a:r>
              <a:rPr lang="en-US" dirty="0" smtClean="0"/>
              <a:t>Communicate frequently with teacher(s) and/or counselor(s)</a:t>
            </a:r>
          </a:p>
          <a:p>
            <a:pPr lvl="2"/>
            <a:r>
              <a:rPr lang="en-US" dirty="0" smtClean="0"/>
              <a:t>Ask for help when needed </a:t>
            </a:r>
          </a:p>
        </p:txBody>
      </p:sp>
    </p:spTree>
    <p:extLst>
      <p:ext uri="{BB962C8B-B14F-4D97-AF65-F5344CB8AC3E}">
        <p14:creationId xmlns:p14="http://schemas.microsoft.com/office/powerpoint/2010/main" val="1460656690"/>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6000" b="1" i="1" u="sng" dirty="0" smtClean="0"/>
              <a:t>THERE IS HOPE!</a:t>
            </a:r>
            <a:endParaRPr lang="en-US" sz="6000" b="1" i="1" u="sng" dirty="0"/>
          </a:p>
        </p:txBody>
      </p:sp>
      <p:sp>
        <p:nvSpPr>
          <p:cNvPr id="3" name="Content Placeholder 2"/>
          <p:cNvSpPr>
            <a:spLocks noGrp="1"/>
          </p:cNvSpPr>
          <p:nvPr>
            <p:ph idx="1"/>
          </p:nvPr>
        </p:nvSpPr>
        <p:spPr/>
        <p:txBody>
          <a:bodyPr>
            <a:normAutofit/>
          </a:bodyPr>
          <a:lstStyle/>
          <a:p>
            <a:pPr algn="ctr">
              <a:buNone/>
              <a:defRPr/>
            </a:pPr>
            <a:r>
              <a:rPr lang="en-US" sz="4800" dirty="0"/>
              <a:t>“</a:t>
            </a:r>
            <a:r>
              <a:rPr lang="en-US" sz="4800" dirty="0" smtClean="0"/>
              <a:t>Children are </a:t>
            </a:r>
            <a:r>
              <a:rPr lang="en-US" sz="4800" dirty="0"/>
              <a:t>not born underachievers.  Underachievement is </a:t>
            </a:r>
            <a:r>
              <a:rPr lang="en-US" sz="4800" i="1" dirty="0"/>
              <a:t>learned, </a:t>
            </a:r>
            <a:r>
              <a:rPr lang="en-US" sz="4800" dirty="0"/>
              <a:t>therefore it can be unlearned.”</a:t>
            </a:r>
          </a:p>
          <a:p>
            <a:pPr marL="1389888" lvl="4" indent="0" algn="r">
              <a:buNone/>
              <a:defRPr/>
            </a:pPr>
            <a:r>
              <a:rPr lang="en-US" dirty="0" smtClean="0"/>
              <a:t>(Davis </a:t>
            </a:r>
            <a:r>
              <a:rPr lang="en-US" dirty="0"/>
              <a:t>and </a:t>
            </a:r>
            <a:r>
              <a:rPr lang="en-US" dirty="0" smtClean="0"/>
              <a:t>Rimm, 2004, </a:t>
            </a:r>
            <a:r>
              <a:rPr lang="en-US" dirty="0"/>
              <a:t>p. 317)</a:t>
            </a:r>
          </a:p>
          <a:p>
            <a:endParaRPr lang="en-US" dirty="0"/>
          </a:p>
        </p:txBody>
      </p:sp>
    </p:spTree>
    <p:extLst>
      <p:ext uri="{BB962C8B-B14F-4D97-AF65-F5344CB8AC3E}">
        <p14:creationId xmlns:p14="http://schemas.microsoft.com/office/powerpoint/2010/main" val="200566876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399032"/>
          </a:xfrm>
        </p:spPr>
        <p:txBody>
          <a:bodyPr/>
          <a:lstStyle/>
          <a:p>
            <a:r>
              <a:rPr lang="en-US" dirty="0" smtClean="0"/>
              <a:t>Sobering Statistics</a:t>
            </a:r>
            <a:endParaRPr lang="en-US" dirty="0"/>
          </a:p>
        </p:txBody>
      </p:sp>
      <p:sp>
        <p:nvSpPr>
          <p:cNvPr id="3" name="Content Placeholder 2"/>
          <p:cNvSpPr>
            <a:spLocks noGrp="1"/>
          </p:cNvSpPr>
          <p:nvPr>
            <p:ph idx="1"/>
          </p:nvPr>
        </p:nvSpPr>
        <p:spPr>
          <a:xfrm>
            <a:off x="457200" y="1143000"/>
            <a:ext cx="8229600" cy="4572000"/>
          </a:xfrm>
        </p:spPr>
        <p:txBody>
          <a:bodyPr/>
          <a:lstStyle/>
          <a:p>
            <a:r>
              <a:rPr lang="en-US" dirty="0" smtClean="0"/>
              <a:t>50% of high-ability students do not achieve well  </a:t>
            </a:r>
            <a:r>
              <a:rPr lang="en-US" sz="1800" dirty="0" smtClean="0"/>
              <a:t>(Schultz, 2005).</a:t>
            </a:r>
          </a:p>
          <a:p>
            <a:pPr>
              <a:defRPr/>
            </a:pPr>
            <a:r>
              <a:rPr lang="en-US" dirty="0"/>
              <a:t>Between 18-25% of high school dropouts are identified as </a:t>
            </a:r>
            <a:r>
              <a:rPr lang="en-US" u="sng" dirty="0" smtClean="0"/>
              <a:t>gifted</a:t>
            </a:r>
            <a:r>
              <a:rPr lang="en-US" dirty="0" smtClean="0"/>
              <a:t> </a:t>
            </a:r>
            <a:r>
              <a:rPr lang="en-US" sz="1800" dirty="0" smtClean="0"/>
              <a:t>(Center for Comprehensive</a:t>
            </a:r>
          </a:p>
          <a:p>
            <a:pPr marL="64008" indent="0">
              <a:buNone/>
              <a:defRPr/>
            </a:pPr>
            <a:r>
              <a:rPr lang="en-US" sz="1800" dirty="0"/>
              <a:t>	</a:t>
            </a:r>
            <a:r>
              <a:rPr lang="en-US" sz="1800" dirty="0" smtClean="0"/>
              <a:t>		             </a:t>
            </a:r>
            <a:r>
              <a:rPr lang="en-US" sz="1800" dirty="0"/>
              <a:t>School </a:t>
            </a:r>
            <a:r>
              <a:rPr lang="en-US" sz="1800" dirty="0" smtClean="0"/>
              <a:t>Reform and Improvement, 2008</a:t>
            </a:r>
            <a:r>
              <a:rPr lang="en-US" sz="1800" dirty="0"/>
              <a:t>)</a:t>
            </a:r>
          </a:p>
          <a:p>
            <a:r>
              <a:rPr lang="en-US" dirty="0" smtClean="0"/>
              <a:t>Concerning gifted students and college </a:t>
            </a:r>
            <a:r>
              <a:rPr lang="en-US" sz="2000" dirty="0" smtClean="0"/>
              <a:t>(Peterson, 2000)</a:t>
            </a:r>
          </a:p>
          <a:p>
            <a:pPr marL="537210" lvl="1" indent="0">
              <a:buNone/>
            </a:pPr>
            <a:endParaRPr lang="en-US" dirty="0"/>
          </a:p>
        </p:txBody>
      </p:sp>
      <p:graphicFrame>
        <p:nvGraphicFramePr>
          <p:cNvPr id="4" name="Table 3"/>
          <p:cNvGraphicFramePr>
            <a:graphicFrameLocks noGrp="1"/>
          </p:cNvGraphicFramePr>
          <p:nvPr>
            <p:extLst>
              <p:ext uri="{D42A27DB-BD31-4B8C-83A1-F6EECF244321}">
                <p14:modId xmlns:p14="http://schemas.microsoft.com/office/powerpoint/2010/main" val="3312916613"/>
              </p:ext>
            </p:extLst>
          </p:nvPr>
        </p:nvGraphicFramePr>
        <p:xfrm>
          <a:off x="1371600" y="4495800"/>
          <a:ext cx="6096000" cy="1651000"/>
        </p:xfrm>
        <a:graphic>
          <a:graphicData uri="http://schemas.openxmlformats.org/drawingml/2006/table">
            <a:tbl>
              <a:tblPr firstRow="1" bandRow="1">
                <a:tableStyleId>{5C22544A-7EE6-4342-B048-85BDC9FD1C3A}</a:tableStyleId>
              </a:tblPr>
              <a:tblGrid>
                <a:gridCol w="2032000"/>
                <a:gridCol w="2032000"/>
                <a:gridCol w="2032000"/>
              </a:tblGrid>
              <a:tr h="370840">
                <a:tc>
                  <a:txBody>
                    <a:bodyPr/>
                    <a:lstStyle/>
                    <a:p>
                      <a:endParaRPr lang="en-US" dirty="0"/>
                    </a:p>
                  </a:txBody>
                  <a:tcPr/>
                </a:tc>
                <a:tc>
                  <a:txBody>
                    <a:bodyPr/>
                    <a:lstStyle/>
                    <a:p>
                      <a:r>
                        <a:rPr lang="en-US" dirty="0" smtClean="0"/>
                        <a:t>Attend College</a:t>
                      </a:r>
                      <a:endParaRPr lang="en-US" dirty="0"/>
                    </a:p>
                  </a:txBody>
                  <a:tcPr/>
                </a:tc>
                <a:tc>
                  <a:txBody>
                    <a:bodyPr/>
                    <a:lstStyle/>
                    <a:p>
                      <a:r>
                        <a:rPr lang="en-US" dirty="0" smtClean="0"/>
                        <a:t>Finish in 4 Years</a:t>
                      </a:r>
                      <a:endParaRPr lang="en-US" dirty="0"/>
                    </a:p>
                  </a:txBody>
                  <a:tcPr/>
                </a:tc>
              </a:tr>
              <a:tr h="370840">
                <a:tc>
                  <a:txBody>
                    <a:bodyPr/>
                    <a:lstStyle/>
                    <a:p>
                      <a:r>
                        <a:rPr lang="en-US" dirty="0" smtClean="0"/>
                        <a:t>Gifted Achievers</a:t>
                      </a:r>
                      <a:endParaRPr lang="en-US" dirty="0"/>
                    </a:p>
                  </a:txBody>
                  <a:tcPr/>
                </a:tc>
                <a:tc>
                  <a:txBody>
                    <a:bodyPr/>
                    <a:lstStyle/>
                    <a:p>
                      <a:pPr algn="ctr"/>
                      <a:r>
                        <a:rPr lang="en-US" dirty="0" smtClean="0"/>
                        <a:t>100%</a:t>
                      </a:r>
                      <a:endParaRPr lang="en-US" dirty="0"/>
                    </a:p>
                  </a:txBody>
                  <a:tcPr anchor="ctr"/>
                </a:tc>
                <a:tc>
                  <a:txBody>
                    <a:bodyPr/>
                    <a:lstStyle/>
                    <a:p>
                      <a:pPr algn="ctr"/>
                      <a:r>
                        <a:rPr lang="en-US" dirty="0" smtClean="0"/>
                        <a:t>83%</a:t>
                      </a:r>
                      <a:endParaRPr lang="en-US" dirty="0"/>
                    </a:p>
                  </a:txBody>
                  <a:tcPr anchor="ctr"/>
                </a:tc>
              </a:tr>
              <a:tr h="370840">
                <a:tc>
                  <a:txBody>
                    <a:bodyPr/>
                    <a:lstStyle/>
                    <a:p>
                      <a:r>
                        <a:rPr lang="en-US" dirty="0" smtClean="0"/>
                        <a:t>Gifted Underachievers</a:t>
                      </a:r>
                      <a:endParaRPr lang="en-US" dirty="0"/>
                    </a:p>
                  </a:txBody>
                  <a:tcPr/>
                </a:tc>
                <a:tc>
                  <a:txBody>
                    <a:bodyPr/>
                    <a:lstStyle/>
                    <a:p>
                      <a:pPr algn="ctr"/>
                      <a:r>
                        <a:rPr lang="en-US" dirty="0" smtClean="0"/>
                        <a:t>87%</a:t>
                      </a:r>
                      <a:endParaRPr lang="en-US" dirty="0"/>
                    </a:p>
                  </a:txBody>
                  <a:tcPr anchor="ctr"/>
                </a:tc>
                <a:tc>
                  <a:txBody>
                    <a:bodyPr/>
                    <a:lstStyle/>
                    <a:p>
                      <a:pPr algn="ctr"/>
                      <a:r>
                        <a:rPr lang="en-US" dirty="0" smtClean="0"/>
                        <a:t>53%</a:t>
                      </a:r>
                      <a:endParaRPr lang="en-US" dirty="0"/>
                    </a:p>
                  </a:txBody>
                  <a:tcPr anchor="ctr"/>
                </a:tc>
              </a:tr>
            </a:tbl>
          </a:graphicData>
        </a:graphic>
      </p:graphicFrame>
    </p:spTree>
    <p:extLst>
      <p:ext uri="{BB962C8B-B14F-4D97-AF65-F5344CB8AC3E}">
        <p14:creationId xmlns:p14="http://schemas.microsoft.com/office/powerpoint/2010/main" val="1506262321"/>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6927"/>
            <a:ext cx="8229600" cy="1399032"/>
          </a:xfrm>
        </p:spPr>
        <p:txBody>
          <a:bodyPr>
            <a:normAutofit/>
          </a:bodyPr>
          <a:lstStyle/>
          <a:p>
            <a:r>
              <a:rPr lang="en-US" sz="2800" dirty="0" smtClean="0"/>
              <a:t>Resources</a:t>
            </a:r>
            <a:endParaRPr lang="en-US" sz="2800" dirty="0"/>
          </a:p>
        </p:txBody>
      </p:sp>
      <p:sp>
        <p:nvSpPr>
          <p:cNvPr id="3" name="Content Placeholder 2"/>
          <p:cNvSpPr>
            <a:spLocks noGrp="1"/>
          </p:cNvSpPr>
          <p:nvPr>
            <p:ph idx="1"/>
          </p:nvPr>
        </p:nvSpPr>
        <p:spPr>
          <a:xfrm>
            <a:off x="381000" y="990600"/>
            <a:ext cx="8229600" cy="4572000"/>
          </a:xfrm>
        </p:spPr>
        <p:txBody>
          <a:bodyPr>
            <a:normAutofit fontScale="85000" lnSpcReduction="10000"/>
          </a:bodyPr>
          <a:lstStyle/>
          <a:p>
            <a:r>
              <a:rPr lang="en-US" sz="1800" dirty="0" smtClean="0"/>
              <a:t>Heacox, D. and Cash, R. (2014). </a:t>
            </a:r>
            <a:r>
              <a:rPr lang="en-US" sz="1800" i="1" dirty="0" smtClean="0"/>
              <a:t>Differentiation for Gifted Learners.  </a:t>
            </a:r>
          </a:p>
          <a:p>
            <a:r>
              <a:rPr lang="en-US" sz="1800" dirty="0" smtClean="0"/>
              <a:t>Hoover-Schultz, B. (2005).  Gifted underachievement: Oxymoron or enigma?  In Johnsen, S. &amp; Kendrick, J. (Eds.)  </a:t>
            </a:r>
            <a:r>
              <a:rPr lang="en-US" sz="1800" i="1" dirty="0" smtClean="0"/>
              <a:t>Teaching Strategies in Gifted Education</a:t>
            </a:r>
            <a:r>
              <a:rPr lang="en-US" sz="1800" dirty="0" smtClean="0"/>
              <a:t> .  Waco, TX:  Prufrock Press.</a:t>
            </a:r>
          </a:p>
          <a:p>
            <a:r>
              <a:rPr lang="en-US" sz="1800" dirty="0" smtClean="0"/>
              <a:t>Long, C. (2013).  Are we failing gifted students? National Education Association.</a:t>
            </a:r>
          </a:p>
          <a:p>
            <a:pPr marL="64008" indent="0">
              <a:buNone/>
            </a:pPr>
            <a:r>
              <a:rPr lang="en-US" sz="1800" smtClean="0"/>
              <a:t>       http</a:t>
            </a:r>
            <a:r>
              <a:rPr lang="en-US" sz="1800" dirty="0"/>
              <a:t>://neatoday.org/2013/09/18/are-we-failing-gifted-students/</a:t>
            </a:r>
            <a:endParaRPr lang="en-US" sz="1800" dirty="0" smtClean="0"/>
          </a:p>
          <a:p>
            <a:r>
              <a:rPr lang="en-US" sz="1800" dirty="0" smtClean="0"/>
              <a:t>McCall</a:t>
            </a:r>
            <a:r>
              <a:rPr lang="en-US" sz="1800" dirty="0"/>
              <a:t>, </a:t>
            </a:r>
            <a:r>
              <a:rPr lang="en-US" sz="1800" dirty="0" smtClean="0"/>
              <a:t>R.B., Evahn</a:t>
            </a:r>
            <a:r>
              <a:rPr lang="en-US" sz="1800" dirty="0"/>
              <a:t>, C</a:t>
            </a:r>
            <a:r>
              <a:rPr lang="en-US" sz="1800" dirty="0" smtClean="0"/>
              <a:t>., </a:t>
            </a:r>
            <a:r>
              <a:rPr lang="en-US" sz="1800" dirty="0"/>
              <a:t>&amp; Kratzer, L. (1992). </a:t>
            </a:r>
            <a:r>
              <a:rPr lang="en-US" sz="1800" i="1" dirty="0"/>
              <a:t>High School Underachievers:  What </a:t>
            </a:r>
            <a:r>
              <a:rPr lang="en-US" sz="1800" i="1" dirty="0" smtClean="0"/>
              <a:t>Do They Achieve As Adults</a:t>
            </a:r>
            <a:r>
              <a:rPr lang="en-US" sz="1800" i="1" dirty="0"/>
              <a:t>?  </a:t>
            </a:r>
            <a:r>
              <a:rPr lang="en-US" sz="1800" dirty="0"/>
              <a:t>Newbury </a:t>
            </a:r>
            <a:r>
              <a:rPr lang="en-US" sz="1800" dirty="0" smtClean="0"/>
              <a:t>Park, CA:  </a:t>
            </a:r>
            <a:r>
              <a:rPr lang="en-US" sz="1800" dirty="0"/>
              <a:t>Sage Publications.</a:t>
            </a:r>
          </a:p>
          <a:p>
            <a:r>
              <a:rPr lang="en-US" sz="1800" dirty="0" smtClean="0"/>
              <a:t>Peterson</a:t>
            </a:r>
            <a:r>
              <a:rPr lang="en-US" sz="1800" dirty="0"/>
              <a:t>, J.S. (2000).  A Follow-Up Study of One Group of Achievers and Underachievers Four Years After High School Graduation.  </a:t>
            </a:r>
            <a:r>
              <a:rPr lang="en-US" sz="1800" i="1" dirty="0"/>
              <a:t>Roeper Review, 22(4)</a:t>
            </a:r>
            <a:r>
              <a:rPr lang="en-US" sz="1800" dirty="0"/>
              <a:t>, 217-224,</a:t>
            </a:r>
          </a:p>
          <a:p>
            <a:pPr>
              <a:defRPr/>
            </a:pPr>
            <a:r>
              <a:rPr lang="en-US" sz="1800" dirty="0" smtClean="0"/>
              <a:t>Peterson</a:t>
            </a:r>
            <a:r>
              <a:rPr lang="en-US" sz="1800" dirty="0"/>
              <a:t>, J.S. &amp; Colangelo, N. (1996).  Gifted Achievers and Underachievers:  A Comparison of Patterns Found in School Files.  </a:t>
            </a:r>
            <a:r>
              <a:rPr lang="en-US" sz="1800" i="1" dirty="0"/>
              <a:t>Journal of Counseling and Development, 74</a:t>
            </a:r>
            <a:r>
              <a:rPr lang="en-US" sz="1800" dirty="0"/>
              <a:t>, 399-407</a:t>
            </a:r>
            <a:r>
              <a:rPr lang="en-US" sz="1800" dirty="0" smtClean="0"/>
              <a:t>.</a:t>
            </a:r>
          </a:p>
          <a:p>
            <a:r>
              <a:rPr lang="en-US" sz="1800" dirty="0"/>
              <a:t>Reis, S. M., &amp; McCoach, D. B. (2000).  The underachievement of gifted students:  What do we know and where do we go?  </a:t>
            </a:r>
            <a:r>
              <a:rPr lang="en-US" sz="1800" i="1" dirty="0"/>
              <a:t>Gifted Child Quarterly, 44</a:t>
            </a:r>
            <a:r>
              <a:rPr lang="en-US" sz="1800" dirty="0"/>
              <a:t>, 152-170.</a:t>
            </a:r>
          </a:p>
          <a:p>
            <a:r>
              <a:rPr lang="en-US" sz="1800" dirty="0" smtClean="0"/>
              <a:t>The </a:t>
            </a:r>
            <a:r>
              <a:rPr lang="en-US" sz="1800" dirty="0"/>
              <a:t>Center for Comprehensive School Reform and Improvement. (2008). Issue </a:t>
            </a:r>
            <a:r>
              <a:rPr lang="en-US" sz="1800" dirty="0" smtClean="0"/>
              <a:t>brief</a:t>
            </a:r>
            <a:r>
              <a:rPr lang="en-US" sz="1800" dirty="0"/>
              <a:t>:  Gifted and </a:t>
            </a:r>
            <a:r>
              <a:rPr lang="en-US" sz="1800" dirty="0" smtClean="0"/>
              <a:t>talented students </a:t>
            </a:r>
            <a:r>
              <a:rPr lang="en-US" sz="1800" dirty="0"/>
              <a:t>at </a:t>
            </a:r>
            <a:r>
              <a:rPr lang="en-US" sz="1800" dirty="0" smtClean="0"/>
              <a:t>risk </a:t>
            </a:r>
            <a:r>
              <a:rPr lang="en-US" sz="1800" dirty="0"/>
              <a:t>for </a:t>
            </a:r>
            <a:r>
              <a:rPr lang="en-US" sz="1800" dirty="0" smtClean="0"/>
              <a:t>underachievement</a:t>
            </a:r>
            <a:r>
              <a:rPr lang="en-US" sz="1800" dirty="0"/>
              <a:t>.  Washington, D.C.:  Learning Point Associates and SEDL for the U.S. Department of Education.</a:t>
            </a:r>
          </a:p>
          <a:p>
            <a:endParaRPr lang="en-US" sz="1800" dirty="0"/>
          </a:p>
        </p:txBody>
      </p:sp>
    </p:spTree>
    <p:extLst>
      <p:ext uri="{BB962C8B-B14F-4D97-AF65-F5344CB8AC3E}">
        <p14:creationId xmlns:p14="http://schemas.microsoft.com/office/powerpoint/2010/main" val="40393411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Sobering Statistics (cont.)</a:t>
            </a:r>
            <a:endParaRPr lang="en-US" dirty="0"/>
          </a:p>
        </p:txBody>
      </p:sp>
      <p:sp>
        <p:nvSpPr>
          <p:cNvPr id="3" name="Content Placeholder 2"/>
          <p:cNvSpPr>
            <a:spLocks noGrp="1"/>
          </p:cNvSpPr>
          <p:nvPr>
            <p:ph idx="1"/>
          </p:nvPr>
        </p:nvSpPr>
        <p:spPr/>
        <p:txBody>
          <a:bodyPr>
            <a:normAutofit/>
          </a:bodyPr>
          <a:lstStyle/>
          <a:p>
            <a:pPr marL="64008" indent="0" algn="ctr">
              <a:buNone/>
              <a:defRPr/>
            </a:pPr>
            <a:r>
              <a:rPr lang="en-US" sz="3600" dirty="0"/>
              <a:t>Thirteen years after high school, </a:t>
            </a:r>
            <a:r>
              <a:rPr lang="en-US" sz="3600" dirty="0" smtClean="0"/>
              <a:t>  the </a:t>
            </a:r>
            <a:r>
              <a:rPr lang="en-US" sz="3600" dirty="0"/>
              <a:t>educational </a:t>
            </a:r>
            <a:r>
              <a:rPr lang="en-US" sz="3600" dirty="0" smtClean="0"/>
              <a:t>and occupational status </a:t>
            </a:r>
            <a:r>
              <a:rPr lang="en-US" sz="3600" dirty="0"/>
              <a:t>of high school underachievers </a:t>
            </a:r>
            <a:r>
              <a:rPr lang="en-US" sz="3600" dirty="0" smtClean="0"/>
              <a:t>paralleled            their </a:t>
            </a:r>
            <a:r>
              <a:rPr lang="en-US" sz="3600" dirty="0"/>
              <a:t>grades in high school, </a:t>
            </a:r>
            <a:r>
              <a:rPr lang="en-US" sz="3600" dirty="0" smtClean="0"/>
              <a:t>      rather </a:t>
            </a:r>
            <a:r>
              <a:rPr lang="en-US" sz="3600" dirty="0"/>
              <a:t>than their abilities</a:t>
            </a:r>
            <a:r>
              <a:rPr lang="en-US" sz="3600" dirty="0" smtClean="0"/>
              <a:t>.</a:t>
            </a:r>
          </a:p>
          <a:p>
            <a:pPr marL="64008" indent="0" algn="ctr">
              <a:buNone/>
              <a:defRPr/>
            </a:pPr>
            <a:r>
              <a:rPr lang="en-US" sz="1800" dirty="0" smtClean="0">
                <a:solidFill>
                  <a:schemeClr val="accent1"/>
                </a:solidFill>
              </a:rPr>
              <a:t>(HIGH SCHOOL DOESN’T IDENTIFY US!) </a:t>
            </a:r>
            <a:endParaRPr lang="en-US" sz="1800" dirty="0">
              <a:solidFill>
                <a:schemeClr val="accent1"/>
              </a:solidFill>
            </a:endParaRPr>
          </a:p>
          <a:p>
            <a:pPr marL="1389888" lvl="4" indent="0" algn="r">
              <a:buNone/>
              <a:defRPr/>
            </a:pPr>
            <a:r>
              <a:rPr lang="en-US" dirty="0" smtClean="0"/>
              <a:t>(McCall</a:t>
            </a:r>
            <a:r>
              <a:rPr lang="en-US" dirty="0"/>
              <a:t>, Evahn, &amp; </a:t>
            </a:r>
            <a:r>
              <a:rPr lang="en-US" dirty="0" smtClean="0"/>
              <a:t>Kratzer, 1992)</a:t>
            </a:r>
            <a:endParaRPr lang="en-US" dirty="0"/>
          </a:p>
        </p:txBody>
      </p:sp>
    </p:spTree>
    <p:extLst>
      <p:ext uri="{BB962C8B-B14F-4D97-AF65-F5344CB8AC3E}">
        <p14:creationId xmlns:p14="http://schemas.microsoft.com/office/powerpoint/2010/main" val="340265670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1399032"/>
          </a:xfrm>
        </p:spPr>
        <p:txBody>
          <a:bodyPr/>
          <a:lstStyle/>
          <a:p>
            <a:r>
              <a:rPr lang="en-US" dirty="0" smtClean="0"/>
              <a:t>To Be or Not To Be </a:t>
            </a:r>
            <a:endParaRPr lang="en-US" dirty="0"/>
          </a:p>
        </p:txBody>
      </p:sp>
      <p:sp>
        <p:nvSpPr>
          <p:cNvPr id="3" name="Content Placeholder 2"/>
          <p:cNvSpPr>
            <a:spLocks noGrp="1"/>
          </p:cNvSpPr>
          <p:nvPr>
            <p:ph idx="1"/>
          </p:nvPr>
        </p:nvSpPr>
        <p:spPr>
          <a:xfrm>
            <a:off x="457200" y="762000"/>
            <a:ext cx="8229600" cy="5715000"/>
          </a:xfrm>
        </p:spPr>
        <p:txBody>
          <a:bodyPr>
            <a:normAutofit/>
          </a:bodyPr>
          <a:lstStyle/>
          <a:p>
            <a:r>
              <a:rPr lang="en-US" sz="2400" dirty="0" smtClean="0"/>
              <a:t>Who comes to your mind after you hear each of the following descriptions:</a:t>
            </a:r>
          </a:p>
          <a:p>
            <a:pPr marL="1051560" lvl="1" indent="-514350">
              <a:buFont typeface="+mj-lt"/>
              <a:buAutoNum type="arabicPeriod"/>
            </a:pPr>
            <a:r>
              <a:rPr lang="en-US" sz="2000" dirty="0" smtClean="0"/>
              <a:t>Lacks self-confidence as a learner</a:t>
            </a:r>
          </a:p>
          <a:p>
            <a:pPr marL="1051560" lvl="1" indent="-514350">
              <a:buFont typeface="+mj-lt"/>
              <a:buAutoNum type="arabicPeriod"/>
            </a:pPr>
            <a:r>
              <a:rPr lang="en-US" sz="2000" dirty="0" smtClean="0"/>
              <a:t>Teacher-pleaser</a:t>
            </a:r>
          </a:p>
          <a:p>
            <a:pPr marL="1051560" lvl="1" indent="-514350">
              <a:buFont typeface="+mj-lt"/>
              <a:buAutoNum type="arabicPeriod"/>
            </a:pPr>
            <a:r>
              <a:rPr lang="en-US" sz="2000" dirty="0" smtClean="0"/>
              <a:t>Gifted learner</a:t>
            </a:r>
          </a:p>
          <a:p>
            <a:pPr marL="1051560" lvl="1" indent="-514350">
              <a:buFont typeface="+mj-lt"/>
              <a:buAutoNum type="arabicPeriod"/>
            </a:pPr>
            <a:r>
              <a:rPr lang="en-US" sz="2000" dirty="0" smtClean="0"/>
              <a:t>Fails homework, but passes tests</a:t>
            </a:r>
          </a:p>
          <a:p>
            <a:pPr marL="1051560" lvl="1" indent="-514350">
              <a:buFont typeface="+mj-lt"/>
              <a:buAutoNum type="arabicPeriod"/>
            </a:pPr>
            <a:r>
              <a:rPr lang="en-US" sz="2000" dirty="0" smtClean="0"/>
              <a:t>Completes schoolwork with little effort</a:t>
            </a:r>
          </a:p>
          <a:p>
            <a:pPr marL="1051560" lvl="1" indent="-514350">
              <a:buFont typeface="+mj-lt"/>
              <a:buAutoNum type="arabicPeriod"/>
            </a:pPr>
            <a:r>
              <a:rPr lang="en-US" sz="2000" dirty="0" smtClean="0"/>
              <a:t>Bored</a:t>
            </a:r>
          </a:p>
          <a:p>
            <a:pPr marL="1051560" lvl="1" indent="-514350">
              <a:buFont typeface="+mj-lt"/>
              <a:buAutoNum type="arabicPeriod"/>
            </a:pPr>
            <a:r>
              <a:rPr lang="en-US" sz="2000" dirty="0" smtClean="0"/>
              <a:t>Lazy </a:t>
            </a:r>
            <a:r>
              <a:rPr lang="en-US" sz="2000" dirty="0"/>
              <a:t>but </a:t>
            </a:r>
            <a:r>
              <a:rPr lang="en-US" sz="2000" dirty="0" smtClean="0"/>
              <a:t>capable</a:t>
            </a:r>
          </a:p>
          <a:p>
            <a:pPr marL="1051560" lvl="1" indent="-514350">
              <a:buFont typeface="+mj-lt"/>
              <a:buAutoNum type="arabicPeriod"/>
            </a:pPr>
            <a:r>
              <a:rPr lang="en-US" sz="2000" dirty="0" smtClean="0"/>
              <a:t>Needs to be more challenged in school</a:t>
            </a:r>
          </a:p>
          <a:p>
            <a:pPr marL="1051560" lvl="1" indent="-514350">
              <a:buFont typeface="+mj-lt"/>
              <a:buAutoNum type="arabicPeriod"/>
            </a:pPr>
            <a:r>
              <a:rPr lang="en-US" sz="2000" dirty="0" smtClean="0"/>
              <a:t>Doesn’t persevere when the learning task is difficult</a:t>
            </a:r>
          </a:p>
          <a:p>
            <a:pPr marL="1051560" lvl="1" indent="-514350">
              <a:buFont typeface="+mj-lt"/>
              <a:buAutoNum type="arabicPeriod"/>
            </a:pPr>
            <a:r>
              <a:rPr lang="en-US" sz="2000" dirty="0" smtClean="0"/>
              <a:t>Doesn’t seem to have any goals</a:t>
            </a:r>
          </a:p>
          <a:p>
            <a:pPr marL="1051560" lvl="1" indent="-514350">
              <a:buFont typeface="+mj-lt"/>
              <a:buAutoNum type="arabicPeriod"/>
            </a:pPr>
            <a:r>
              <a:rPr lang="en-US" sz="2000" dirty="0" smtClean="0"/>
              <a:t>Displays feelings of inferiority</a:t>
            </a:r>
          </a:p>
          <a:p>
            <a:pPr marL="1051560" lvl="1" indent="-514350">
              <a:buFont typeface="+mj-lt"/>
              <a:buAutoNum type="arabicPeriod"/>
            </a:pPr>
            <a:r>
              <a:rPr lang="en-US" sz="2000" dirty="0"/>
              <a:t>Loves to learn almost anything</a:t>
            </a:r>
          </a:p>
          <a:p>
            <a:pPr marL="1051560" lvl="1" indent="-514350">
              <a:buFont typeface="+mj-lt"/>
              <a:buAutoNum type="arabicPeriod"/>
            </a:pPr>
            <a:endParaRPr lang="en-US" sz="2000" dirty="0"/>
          </a:p>
          <a:p>
            <a:pPr marL="1051560" lvl="1" indent="-514350">
              <a:buFont typeface="+mj-lt"/>
              <a:buAutoNum type="arabicPeriod"/>
            </a:pPr>
            <a:endParaRPr lang="en-US" sz="2000" dirty="0"/>
          </a:p>
        </p:txBody>
      </p:sp>
    </p:spTree>
    <p:extLst>
      <p:ext uri="{BB962C8B-B14F-4D97-AF65-F5344CB8AC3E}">
        <p14:creationId xmlns:p14="http://schemas.microsoft.com/office/powerpoint/2010/main" val="358510797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399032"/>
          </a:xfrm>
        </p:spPr>
        <p:txBody>
          <a:bodyPr/>
          <a:lstStyle/>
          <a:p>
            <a:r>
              <a:rPr lang="en-US" dirty="0" smtClean="0"/>
              <a:t>Two Types of Underachievers</a:t>
            </a:r>
            <a:br>
              <a:rPr lang="en-US" dirty="0" smtClean="0"/>
            </a:br>
            <a:r>
              <a:rPr lang="en-US" sz="3200" dirty="0" smtClean="0"/>
              <a:t>(both equally frustrating)</a:t>
            </a:r>
            <a:endParaRPr lang="en-US" sz="3200" dirty="0"/>
          </a:p>
        </p:txBody>
      </p:sp>
      <p:sp>
        <p:nvSpPr>
          <p:cNvPr id="3" name="Content Placeholder 2"/>
          <p:cNvSpPr>
            <a:spLocks noGrp="1"/>
          </p:cNvSpPr>
          <p:nvPr>
            <p:ph idx="1"/>
          </p:nvPr>
        </p:nvSpPr>
        <p:spPr>
          <a:xfrm>
            <a:off x="381000" y="1600200"/>
            <a:ext cx="8229600" cy="5029200"/>
          </a:xfrm>
        </p:spPr>
        <p:txBody>
          <a:bodyPr>
            <a:normAutofit fontScale="92500" lnSpcReduction="10000"/>
          </a:bodyPr>
          <a:lstStyle/>
          <a:p>
            <a:r>
              <a:rPr lang="en-US" dirty="0" smtClean="0"/>
              <a:t>Non-producers</a:t>
            </a:r>
          </a:p>
          <a:p>
            <a:pPr lvl="1"/>
            <a:r>
              <a:rPr lang="en-US" dirty="0" smtClean="0"/>
              <a:t>Fail to do daily work yet still pass tests and perform well on standardized tests.</a:t>
            </a:r>
          </a:p>
          <a:p>
            <a:pPr lvl="1"/>
            <a:r>
              <a:rPr lang="en-US" dirty="0" smtClean="0"/>
              <a:t>Probably knew material already or learned it more quickly than other students.</a:t>
            </a:r>
          </a:p>
          <a:p>
            <a:r>
              <a:rPr lang="en-US" dirty="0" smtClean="0"/>
              <a:t>Selective producers</a:t>
            </a:r>
          </a:p>
          <a:p>
            <a:pPr lvl="1"/>
            <a:r>
              <a:rPr lang="en-US" dirty="0" smtClean="0"/>
              <a:t>Not motivated by grades, these underachievers will engage in learning only when it is interesting to them.</a:t>
            </a:r>
          </a:p>
          <a:p>
            <a:pPr lvl="1"/>
            <a:r>
              <a:rPr lang="en-US" dirty="0" smtClean="0"/>
              <a:t>Know they are smart and capable of high performance.</a:t>
            </a:r>
          </a:p>
          <a:p>
            <a:pPr marL="537210" lvl="1" indent="0" algn="r">
              <a:buNone/>
            </a:pPr>
            <a:r>
              <a:rPr lang="en-US" sz="1900" dirty="0" smtClean="0"/>
              <a:t>Heacox &amp; Cash (2014</a:t>
            </a:r>
            <a:r>
              <a:rPr lang="en-US" dirty="0" smtClean="0"/>
              <a:t>)</a:t>
            </a:r>
            <a:endParaRPr lang="en-US" dirty="0"/>
          </a:p>
        </p:txBody>
      </p:sp>
    </p:spTree>
    <p:extLst>
      <p:ext uri="{BB962C8B-B14F-4D97-AF65-F5344CB8AC3E}">
        <p14:creationId xmlns:p14="http://schemas.microsoft.com/office/powerpoint/2010/main" val="408019558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Manifestations of Gifted Underachievers</a:t>
            </a:r>
            <a:endParaRPr lang="en-US" dirty="0"/>
          </a:p>
        </p:txBody>
      </p:sp>
      <p:sp>
        <p:nvSpPr>
          <p:cNvPr id="3" name="Content Placeholder 2"/>
          <p:cNvSpPr>
            <a:spLocks noGrp="1"/>
          </p:cNvSpPr>
          <p:nvPr>
            <p:ph idx="1"/>
          </p:nvPr>
        </p:nvSpPr>
        <p:spPr/>
        <p:txBody>
          <a:bodyPr>
            <a:normAutofit fontScale="92500"/>
          </a:bodyPr>
          <a:lstStyle/>
          <a:p>
            <a:pPr marL="448056" lvl="1" indent="-384048">
              <a:buSzPct val="80000"/>
              <a:buFont typeface="Wingdings 2"/>
              <a:buChar char=""/>
            </a:pPr>
            <a:r>
              <a:rPr lang="en-US" sz="3200" dirty="0"/>
              <a:t>Disruptive, delinquent, hostile, touchy, </a:t>
            </a:r>
            <a:r>
              <a:rPr lang="en-US" sz="3200" dirty="0" smtClean="0"/>
              <a:t>temperamental, frustrated</a:t>
            </a:r>
            <a:endParaRPr lang="en-US" sz="3200" dirty="0"/>
          </a:p>
          <a:p>
            <a:pPr marL="448056" lvl="1" indent="-384048">
              <a:buSzPct val="80000"/>
              <a:buFont typeface="Wingdings 2"/>
              <a:buChar char=""/>
            </a:pPr>
            <a:r>
              <a:rPr lang="en-US" sz="3200" dirty="0"/>
              <a:t>Anxious, perfectionistic, worries about </a:t>
            </a:r>
            <a:r>
              <a:rPr lang="en-US" sz="3200" dirty="0" smtClean="0"/>
              <a:t>failure</a:t>
            </a:r>
          </a:p>
          <a:p>
            <a:pPr marL="448056" lvl="1" indent="-384048">
              <a:buSzPct val="80000"/>
              <a:buFont typeface="Wingdings 2"/>
              <a:buChar char=""/>
            </a:pPr>
            <a:r>
              <a:rPr lang="en-US" sz="3200" dirty="0" smtClean="0"/>
              <a:t>Procrastinates</a:t>
            </a:r>
            <a:r>
              <a:rPr lang="en-US" sz="3200" dirty="0"/>
              <a:t>, easily </a:t>
            </a:r>
            <a:r>
              <a:rPr lang="en-US" sz="3200" dirty="0" smtClean="0"/>
              <a:t>distracted</a:t>
            </a:r>
            <a:r>
              <a:rPr lang="en-US" sz="3200" dirty="0"/>
              <a:t>, seems </a:t>
            </a:r>
          </a:p>
          <a:p>
            <a:pPr lvl="1">
              <a:buNone/>
              <a:defRPr/>
            </a:pPr>
            <a:r>
              <a:rPr lang="en-US" sz="3200" dirty="0"/>
              <a:t>unconcerned about work</a:t>
            </a:r>
          </a:p>
          <a:p>
            <a:pPr marL="1389888" lvl="4" indent="0">
              <a:buNone/>
              <a:defRPr/>
            </a:pPr>
            <a:r>
              <a:rPr lang="en-US" dirty="0"/>
              <a:t> </a:t>
            </a:r>
            <a:r>
              <a:rPr lang="en-US" dirty="0" smtClean="0"/>
              <a:t>     				Reis </a:t>
            </a:r>
            <a:r>
              <a:rPr lang="en-US" dirty="0"/>
              <a:t>&amp; McCoach (2000)</a:t>
            </a:r>
          </a:p>
          <a:p>
            <a:pPr marL="64008" indent="0">
              <a:buNone/>
            </a:pPr>
            <a:endParaRPr lang="en-US" dirty="0" smtClean="0"/>
          </a:p>
          <a:p>
            <a:pPr marL="64008" indent="0" algn="ctr">
              <a:buNone/>
            </a:pPr>
            <a:r>
              <a:rPr lang="en-US" i="1" dirty="0" smtClean="0">
                <a:solidFill>
                  <a:schemeClr val="accent1"/>
                </a:solidFill>
              </a:rPr>
              <a:t>Now, who is coming to your mind?</a:t>
            </a:r>
            <a:endParaRPr lang="en-US" i="1" dirty="0">
              <a:solidFill>
                <a:schemeClr val="accent1"/>
              </a:solidFill>
            </a:endParaRPr>
          </a:p>
        </p:txBody>
      </p:sp>
    </p:spTree>
    <p:extLst>
      <p:ext uri="{BB962C8B-B14F-4D97-AF65-F5344CB8AC3E}">
        <p14:creationId xmlns:p14="http://schemas.microsoft.com/office/powerpoint/2010/main" val="134671924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399032"/>
          </a:xfrm>
        </p:spPr>
        <p:txBody>
          <a:bodyPr/>
          <a:lstStyle/>
          <a:p>
            <a:pPr algn="ctr"/>
            <a:r>
              <a:rPr lang="en-US" dirty="0" smtClean="0"/>
              <a:t>Characteristics of Gifted Underachievers</a:t>
            </a:r>
            <a:endParaRPr lang="en-US" dirty="0"/>
          </a:p>
        </p:txBody>
      </p:sp>
      <p:sp>
        <p:nvSpPr>
          <p:cNvPr id="3" name="Content Placeholder 2"/>
          <p:cNvSpPr>
            <a:spLocks noGrp="1"/>
          </p:cNvSpPr>
          <p:nvPr>
            <p:ph idx="1"/>
          </p:nvPr>
        </p:nvSpPr>
        <p:spPr>
          <a:xfrm>
            <a:off x="533400" y="1468582"/>
            <a:ext cx="8229600" cy="5368636"/>
          </a:xfrm>
        </p:spPr>
        <p:txBody>
          <a:bodyPr>
            <a:normAutofit fontScale="92500" lnSpcReduction="20000"/>
          </a:bodyPr>
          <a:lstStyle/>
          <a:p>
            <a:r>
              <a:rPr lang="en-US" dirty="0" smtClean="0"/>
              <a:t>High academic self-perception, but underachievement determines </a:t>
            </a:r>
          </a:p>
          <a:p>
            <a:pPr lvl="1"/>
            <a:r>
              <a:rPr lang="en-US" dirty="0" smtClean="0"/>
              <a:t>the types of activities, </a:t>
            </a:r>
          </a:p>
          <a:p>
            <a:pPr lvl="1"/>
            <a:r>
              <a:rPr lang="en-US" dirty="0" smtClean="0"/>
              <a:t>the amount of challenge, and </a:t>
            </a:r>
          </a:p>
          <a:p>
            <a:pPr lvl="1"/>
            <a:r>
              <a:rPr lang="en-US" dirty="0"/>
              <a:t>t</a:t>
            </a:r>
            <a:r>
              <a:rPr lang="en-US" dirty="0" smtClean="0"/>
              <a:t>he level of persistence </a:t>
            </a:r>
          </a:p>
          <a:p>
            <a:r>
              <a:rPr lang="en-US" dirty="0" smtClean="0"/>
              <a:t>Usually has negative attitudes toward teachers, classes, and school in general </a:t>
            </a:r>
          </a:p>
          <a:p>
            <a:r>
              <a:rPr lang="en-US" dirty="0" smtClean="0"/>
              <a:t>Motivation and self-regulation (thoughts, feelings, and actions related to attaining goals) is negatively affected</a:t>
            </a:r>
          </a:p>
          <a:p>
            <a:r>
              <a:rPr lang="en-US" dirty="0" smtClean="0"/>
              <a:t>Goal valuation (degree to which task is important, interesting, and attainable) is also a factor</a:t>
            </a:r>
          </a:p>
          <a:p>
            <a:pPr marL="64008" indent="0" algn="r">
              <a:buNone/>
            </a:pPr>
            <a:r>
              <a:rPr lang="en-US" sz="2200" dirty="0" smtClean="0"/>
              <a:t>(Heacox &amp; Cash, 2014)</a:t>
            </a:r>
            <a:endParaRPr lang="en-US" sz="2200" dirty="0"/>
          </a:p>
        </p:txBody>
      </p:sp>
    </p:spTree>
    <p:extLst>
      <p:ext uri="{BB962C8B-B14F-4D97-AF65-F5344CB8AC3E}">
        <p14:creationId xmlns:p14="http://schemas.microsoft.com/office/powerpoint/2010/main" val="73993640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304800"/>
            <a:ext cx="8763000" cy="6400800"/>
          </a:xfrm>
        </p:spPr>
        <p:txBody>
          <a:bodyPr>
            <a:normAutofit/>
          </a:bodyPr>
          <a:lstStyle/>
          <a:p>
            <a:pPr marL="64008" indent="0" algn="ctr">
              <a:buNone/>
            </a:pPr>
            <a:r>
              <a:rPr lang="en-US" sz="4400" dirty="0" smtClean="0"/>
              <a:t>The LARGEST DIFFERENCE between achievers and underachievers is in </a:t>
            </a:r>
            <a:r>
              <a:rPr lang="en-US" sz="4400" b="1" dirty="0" smtClean="0"/>
              <a:t>MOTIVATION</a:t>
            </a:r>
            <a:r>
              <a:rPr lang="en-US" sz="4400" dirty="0" smtClean="0"/>
              <a:t> and </a:t>
            </a:r>
            <a:r>
              <a:rPr lang="en-US" sz="4400" b="1" dirty="0" smtClean="0"/>
              <a:t>SELF-REGULATION</a:t>
            </a:r>
            <a:r>
              <a:rPr lang="en-US" sz="4400" dirty="0" smtClean="0"/>
              <a:t> </a:t>
            </a:r>
            <a:r>
              <a:rPr lang="en-US" sz="2800" dirty="0" smtClean="0"/>
              <a:t>(ex. disengage or make haphazard, shallow attempts at work )</a:t>
            </a:r>
            <a:r>
              <a:rPr lang="en-US" sz="3600" dirty="0" smtClean="0"/>
              <a:t> </a:t>
            </a:r>
            <a:r>
              <a:rPr lang="en-US" sz="4400" dirty="0" smtClean="0"/>
              <a:t>and in </a:t>
            </a:r>
            <a:r>
              <a:rPr lang="en-US" sz="4400" b="1" dirty="0" smtClean="0"/>
              <a:t>GOAL VALUATION </a:t>
            </a:r>
            <a:r>
              <a:rPr lang="en-US" sz="2800" dirty="0" smtClean="0"/>
              <a:t>(ex. have to value the work or the outcome).</a:t>
            </a:r>
          </a:p>
          <a:p>
            <a:pPr marL="64008" indent="0" algn="r">
              <a:buNone/>
            </a:pPr>
            <a:r>
              <a:rPr lang="en-US" sz="2400" dirty="0" smtClean="0"/>
              <a:t>(Heacox </a:t>
            </a:r>
            <a:r>
              <a:rPr lang="en-US" sz="2400" dirty="0"/>
              <a:t>&amp; Cash, 2014</a:t>
            </a:r>
            <a:r>
              <a:rPr lang="en-US" sz="2400" dirty="0" smtClean="0"/>
              <a:t>)</a:t>
            </a:r>
            <a:endParaRPr lang="en-US" sz="2400" dirty="0"/>
          </a:p>
        </p:txBody>
      </p:sp>
    </p:spTree>
    <p:extLst>
      <p:ext uri="{BB962C8B-B14F-4D97-AF65-F5344CB8AC3E}">
        <p14:creationId xmlns:p14="http://schemas.microsoft.com/office/powerpoint/2010/main" val="2156637519"/>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Verve">
  <a:themeElements>
    <a:clrScheme name="Verve">
      <a:dk1>
        <a:sysClr val="windowText" lastClr="000000"/>
      </a:dk1>
      <a:lt1>
        <a:sysClr val="window" lastClr="FFFFFF"/>
      </a:lt1>
      <a:dk2>
        <a:srgbClr val="666666"/>
      </a:dk2>
      <a:lt2>
        <a:srgbClr val="D2D2D2"/>
      </a:lt2>
      <a:accent1>
        <a:srgbClr val="FF388C"/>
      </a:accent1>
      <a:accent2>
        <a:srgbClr val="E40059"/>
      </a:accent2>
      <a:accent3>
        <a:srgbClr val="9C007F"/>
      </a:accent3>
      <a:accent4>
        <a:srgbClr val="68007F"/>
      </a:accent4>
      <a:accent5>
        <a:srgbClr val="005BD3"/>
      </a:accent5>
      <a:accent6>
        <a:srgbClr val="00349E"/>
      </a:accent6>
      <a:hlink>
        <a:srgbClr val="17BBFD"/>
      </a:hlink>
      <a:folHlink>
        <a:srgbClr val="FF79C2"/>
      </a:folHlink>
    </a:clrScheme>
    <a:fontScheme name="Verve">
      <a:majorFont>
        <a:latin typeface="Century Gothic"/>
        <a:ea typeface=""/>
        <a:cs typeface=""/>
        <a:font script="Jpan" typeface="HGｺﾞｼｯｸM"/>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Verve">
      <a:fillStyleLst>
        <a:solidFill>
          <a:schemeClr val="phClr"/>
        </a:solidFill>
        <a:gradFill rotWithShape="1">
          <a:gsLst>
            <a:gs pos="0">
              <a:schemeClr val="phClr">
                <a:tint val="10000"/>
                <a:satMod val="300000"/>
              </a:schemeClr>
            </a:gs>
            <a:gs pos="34000">
              <a:schemeClr val="phClr">
                <a:tint val="13500"/>
                <a:satMod val="250000"/>
              </a:schemeClr>
            </a:gs>
            <a:gs pos="100000">
              <a:schemeClr val="phClr">
                <a:tint val="60000"/>
                <a:satMod val="200000"/>
              </a:schemeClr>
            </a:gs>
          </a:gsLst>
          <a:path path="circle">
            <a:fillToRect l="50000" t="155000" r="50000" b="-55000"/>
          </a:path>
        </a:gradFill>
        <a:gradFill rotWithShape="1">
          <a:gsLst>
            <a:gs pos="0">
              <a:schemeClr val="phClr">
                <a:tint val="60000"/>
                <a:satMod val="160000"/>
              </a:schemeClr>
            </a:gs>
            <a:gs pos="46000">
              <a:schemeClr val="phClr">
                <a:tint val="86000"/>
                <a:satMod val="160000"/>
              </a:schemeClr>
            </a:gs>
            <a:gs pos="100000">
              <a:schemeClr val="phClr">
                <a:shade val="40000"/>
                <a:satMod val="160000"/>
              </a:schemeClr>
            </a:gs>
          </a:gsLst>
          <a:path path="circle">
            <a:fillToRect l="50000" t="155000" r="50000" b="-55000"/>
          </a:path>
        </a:gradFill>
      </a:fillStyleLst>
      <a:lnStyleLst>
        <a:ln w="9525" cap="flat" cmpd="sng" algn="ctr">
          <a:solidFill>
            <a:schemeClr val="phClr">
              <a:satMod val="12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63500" dist="25400" dir="14700000" algn="t" rotWithShape="0">
              <a:srgbClr val="000000">
                <a:alpha val="50000"/>
              </a:srgbClr>
            </a:outerShdw>
          </a:effectLst>
        </a:effectStyle>
        <a:effectStyle>
          <a:effectLst>
            <a:outerShdw blurRad="50800" dist="38100" dir="14700000" algn="t" rotWithShape="0">
              <a:srgbClr val="000000">
                <a:alpha val="60000"/>
              </a:srgbClr>
            </a:outerShdw>
          </a:effectLst>
        </a:effectStyle>
        <a:effectStyle>
          <a:effectLst>
            <a:outerShdw blurRad="50800" dist="38100" dir="14700000" algn="t" rotWithShape="0">
              <a:srgbClr val="000000">
                <a:alpha val="60000"/>
              </a:srgbClr>
            </a:outerShdw>
          </a:effectLst>
          <a:scene3d>
            <a:camera prst="orthographicFront" fov="0">
              <a:rot lat="0" lon="0" rev="0"/>
            </a:camera>
            <a:lightRig rig="contrasting" dir="t">
              <a:rot lat="0" lon="0" rev="3600000"/>
            </a:lightRig>
          </a:scene3d>
          <a:sp3d prstMaterial="plastic">
            <a:bevelT w="127000" h="38200" prst="relaxedInset"/>
            <a:contourClr>
              <a:schemeClr val="phClr"/>
            </a:contourClr>
          </a:sp3d>
        </a:effectStyle>
      </a:effectStyleLst>
      <a:bgFillStyleLst>
        <a:solidFill>
          <a:schemeClr val="phClr"/>
        </a:solidFill>
        <a:gradFill rotWithShape="1">
          <a:gsLst>
            <a:gs pos="0">
              <a:schemeClr val="phClr">
                <a:shade val="48000"/>
                <a:satMod val="230000"/>
              </a:schemeClr>
            </a:gs>
            <a:gs pos="60000">
              <a:schemeClr val="phClr">
                <a:shade val="92000"/>
                <a:satMod val="230000"/>
              </a:schemeClr>
            </a:gs>
            <a:gs pos="100000">
              <a:schemeClr val="phClr">
                <a:tint val="85000"/>
                <a:satMod val="400000"/>
              </a:schemeClr>
            </a:gs>
          </a:gsLst>
          <a:lin ang="5400000" scaled="0"/>
        </a:gradFill>
        <a:blipFill>
          <a:blip xmlns:r="http://schemas.openxmlformats.org/officeDocument/2006/relationships" r:embed="rId1">
            <a:duotone>
              <a:schemeClr val="phClr">
                <a:shade val="1200"/>
                <a:satMod val="150000"/>
              </a:schemeClr>
              <a:schemeClr val="phClr">
                <a:tint val="90000"/>
                <a:satMod val="150000"/>
              </a:schemeClr>
            </a:duotone>
          </a:blip>
          <a:tile tx="0" ty="0" sx="70000" sy="7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2693</TotalTime>
  <Words>3132</Words>
  <Application>Microsoft Office PowerPoint</Application>
  <PresentationFormat>On-screen Show (4:3)</PresentationFormat>
  <Paragraphs>308</Paragraphs>
  <Slides>30</Slides>
  <Notes>4</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30</vt:i4>
      </vt:variant>
    </vt:vector>
  </HeadingPairs>
  <TitlesOfParts>
    <vt:vector size="39" baseType="lpstr">
      <vt:lpstr>Aharoni</vt:lpstr>
      <vt:lpstr>Arial Rounded MT Bold</vt:lpstr>
      <vt:lpstr>Calibri</vt:lpstr>
      <vt:lpstr>Century Gothic</vt:lpstr>
      <vt:lpstr>新細明體</vt:lpstr>
      <vt:lpstr>Verdana</vt:lpstr>
      <vt:lpstr>Wingdings</vt:lpstr>
      <vt:lpstr>Wingdings 2</vt:lpstr>
      <vt:lpstr>Verve</vt:lpstr>
      <vt:lpstr>What Teachers Can Do  To Turn Around  Underachieving Gifted Students </vt:lpstr>
      <vt:lpstr>Definition of Underachievement</vt:lpstr>
      <vt:lpstr>Sobering Statistics</vt:lpstr>
      <vt:lpstr>Sobering Statistics (cont.)</vt:lpstr>
      <vt:lpstr>To Be or Not To Be </vt:lpstr>
      <vt:lpstr>Two Types of Underachievers (both equally frustrating)</vt:lpstr>
      <vt:lpstr>Manifestations of Gifted Underachievers</vt:lpstr>
      <vt:lpstr>Characteristics of Gifted Underachievers</vt:lpstr>
      <vt:lpstr>PowerPoint Presentation</vt:lpstr>
      <vt:lpstr>Cycles of Success  and Failure</vt:lpstr>
      <vt:lpstr>Risk Factors for Gifted Underachievement</vt:lpstr>
      <vt:lpstr>Risk Factors continued</vt:lpstr>
      <vt:lpstr>Suggested Causes of Gifted Underachievement</vt:lpstr>
      <vt:lpstr>Reflection</vt:lpstr>
      <vt:lpstr>What Can We Do To Turn Gifted Underachievers Around?</vt:lpstr>
      <vt:lpstr>Think, Pair, Share</vt:lpstr>
      <vt:lpstr>In Our Classroom</vt:lpstr>
      <vt:lpstr>Instructional Strategies</vt:lpstr>
      <vt:lpstr>Flexible Grouping and Curriculum Compacting</vt:lpstr>
      <vt:lpstr>3. Tiered assignments—R. Cash</vt:lpstr>
      <vt:lpstr>PowerPoint Presentation</vt:lpstr>
      <vt:lpstr>PowerPoint Presentation</vt:lpstr>
      <vt:lpstr>4.  Pre-assessment</vt:lpstr>
      <vt:lpstr>Other High-impact Strategies to Personalize Education</vt:lpstr>
      <vt:lpstr>In Our Classroom…</vt:lpstr>
      <vt:lpstr>In Our Classroom continued</vt:lpstr>
      <vt:lpstr>Outside of Our Classroom….</vt:lpstr>
      <vt:lpstr>Outside the Classroom …</vt:lpstr>
      <vt:lpstr>THERE IS HOPE!</vt:lpstr>
      <vt:lpstr>Resources</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What Teachers Can Do  To Turn Around  Underachieving Gifted Students</dc:title>
  <cp:lastPrinted>2015-11-10T15:10:12Z</cp:lastPrinted>
  <dcterms:created xsi:type="dcterms:W3CDTF">2006-08-16T00:00:00Z</dcterms:created>
  <dcterms:modified xsi:type="dcterms:W3CDTF">2017-05-24T02:55:59Z</dcterms:modified>
</cp:coreProperties>
</file>